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14"/>
  </p:notesMasterIdLst>
  <p:sldIdLst>
    <p:sldId id="273" r:id="rId3"/>
    <p:sldId id="263" r:id="rId4"/>
    <p:sldId id="265" r:id="rId5"/>
    <p:sldId id="266" r:id="rId6"/>
    <p:sldId id="272" r:id="rId7"/>
    <p:sldId id="274" r:id="rId8"/>
    <p:sldId id="275" r:id="rId9"/>
    <p:sldId id="276" r:id="rId10"/>
    <p:sldId id="277" r:id="rId11"/>
    <p:sldId id="278" r:id="rId12"/>
    <p:sldId id="279" r:id="rId13"/>
  </p:sldIdLst>
  <p:sldSz cx="9144000" cy="6858000" type="screen4x3"/>
  <p:notesSz cx="6858000" cy="9144000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+mn-cs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+mn-cs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+mn-cs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+mn-cs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0000FF"/>
    <a:srgbClr val="00CC00"/>
    <a:srgbClr val="FBB63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2802" y="-130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  <p:sp>
        <p:nvSpPr>
          <p:cNvPr id="4098" name="AutoShape 2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  <p:sp>
        <p:nvSpPr>
          <p:cNvPr id="4099" name="AutoShape 3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  <p:sp>
        <p:nvSpPr>
          <p:cNvPr id="4100" name="AutoShape 4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  <p:sp>
        <p:nvSpPr>
          <p:cNvPr id="4101" name="AutoShape 5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  <p:sp>
        <p:nvSpPr>
          <p:cNvPr id="4102" name="AutoShape 6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  <p:sp>
        <p:nvSpPr>
          <p:cNvPr id="11272" name="Rectangle 7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-11798300" y="-11796713"/>
            <a:ext cx="11788775" cy="124825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sp>
      <p:sp>
        <p:nvSpPr>
          <p:cNvPr id="4104" name="Rectangle 8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75288" cy="41036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de-DE" noProof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2250" cy="4514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1850" y="1604963"/>
            <a:ext cx="4033838" cy="4514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1463" y="171450"/>
            <a:ext cx="2054225" cy="59483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71450"/>
            <a:ext cx="6011863" cy="59483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1450"/>
            <a:ext cx="8218488" cy="13398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1450"/>
            <a:ext cx="8218488" cy="13398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457200" y="1604963"/>
            <a:ext cx="4032250" cy="4514850"/>
          </a:xfrm>
        </p:spPr>
        <p:txBody>
          <a:bodyPr/>
          <a:lstStyle/>
          <a:p>
            <a:pPr lvl="0"/>
            <a:endParaRPr lang="de-DE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1850" y="1604963"/>
            <a:ext cx="4033838" cy="45148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DejaVu Sans" charset="0"/>
          <a:cs typeface="DejaVu Sans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DejaVu Sans" charset="0"/>
          <a:cs typeface="DejaVu Sans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DejaVu Sans" charset="0"/>
          <a:cs typeface="DejaVu Sans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DejaVu Sans" charset="0"/>
          <a:cs typeface="DejaVu Sans" charset="0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DejaVu Sans" charset="0"/>
          <a:cs typeface="DejaVu Sans" charset="0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DejaVu Sans" charset="0"/>
          <a:cs typeface="DejaVu Sans" charset="0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DejaVu Sans" charset="0"/>
          <a:cs typeface="DejaVu Sans" charset="0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DejaVu Sans" charset="0"/>
          <a:cs typeface="DejaVu Sans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0"/>
            <a:ext cx="9145588" cy="68595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8201025" y="6453188"/>
            <a:ext cx="615950" cy="3063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fld id="{2E1CAAAF-2EC2-4E5D-AF6B-E4C0384CD7FF}" type="slidenum">
              <a:rPr lang="en-US" sz="1400">
                <a:solidFill>
                  <a:srgbClr val="000000"/>
                </a:solidFill>
              </a:rPr>
              <a:pPr algn="ct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t>‹#›</a:t>
            </a:fld>
            <a:endParaRPr lang="en-US" sz="1400">
              <a:solidFill>
                <a:srgbClr val="000000"/>
              </a:solidFill>
            </a:endParaRP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71450"/>
            <a:ext cx="8218488" cy="1339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das Format des Titeltextes zu bearbeiten</a:t>
            </a:r>
          </a:p>
        </p:txBody>
      </p:sp>
      <p:sp>
        <p:nvSpPr>
          <p:cNvPr id="1029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18488" cy="4514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die Formate des Gliederungstextes zu bearbeiten</a:t>
            </a:r>
          </a:p>
          <a:p>
            <a:pPr lvl="1"/>
            <a:r>
              <a:rPr lang="en-GB" smtClean="0"/>
              <a:t>Zweite Gliederungsebene</a:t>
            </a:r>
          </a:p>
          <a:p>
            <a:pPr lvl="2"/>
            <a:r>
              <a:rPr lang="en-GB" smtClean="0"/>
              <a:t>Dritte Gliederungsebene</a:t>
            </a:r>
          </a:p>
          <a:p>
            <a:pPr lvl="3"/>
            <a:r>
              <a:rPr lang="en-GB" smtClean="0"/>
              <a:t>Vierte Gliederungsebene</a:t>
            </a:r>
          </a:p>
          <a:p>
            <a:pPr lvl="4"/>
            <a:r>
              <a:rPr lang="en-GB" smtClean="0"/>
              <a:t>Fünfte Gliederungsebene</a:t>
            </a:r>
          </a:p>
          <a:p>
            <a:pPr lvl="4"/>
            <a:r>
              <a:rPr lang="en-GB" smtClean="0"/>
              <a:t>Sechste Gliederungsebene</a:t>
            </a:r>
          </a:p>
          <a:p>
            <a:pPr lvl="4"/>
            <a:r>
              <a:rPr lang="en-GB" smtClean="0"/>
              <a:t>Siebente Gliederungsebene</a:t>
            </a:r>
          </a:p>
          <a:p>
            <a:pPr lvl="4"/>
            <a:r>
              <a:rPr lang="en-GB" smtClean="0"/>
              <a:t>Achte Gliederungsebene</a:t>
            </a:r>
          </a:p>
          <a:p>
            <a:pPr lvl="4"/>
            <a:r>
              <a:rPr lang="en-GB" smtClean="0"/>
              <a:t>Neunte Gliederungsebene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DejaVu Sans" charset="0"/>
          <a:cs typeface="DejaVu Sans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DejaVu Sans" charset="0"/>
          <a:cs typeface="DejaVu Sans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DejaVu Sans" charset="0"/>
          <a:cs typeface="DejaVu Sans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DejaVu Sans" charset="0"/>
          <a:cs typeface="DejaVu Sans" charset="0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DejaVu Sans" charset="0"/>
          <a:cs typeface="DejaVu Sans" charset="0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DejaVu Sans" charset="0"/>
          <a:cs typeface="DejaVu Sans" charset="0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DejaVu Sans" charset="0"/>
          <a:cs typeface="DejaVu Sans" charset="0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DejaVu Sans" charset="0"/>
          <a:cs typeface="DejaVu Sans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An external file that holds a picture, illustration, etc.&#10;Object name is 1471-2164-12-305-5.jpg Object name is 1471-2164-12-305-5.jpg"/>
          <p:cNvPicPr>
            <a:picLocks noChangeAspect="1" noChangeArrowheads="1"/>
          </p:cNvPicPr>
          <p:nvPr/>
        </p:nvPicPr>
        <p:blipFill>
          <a:blip r:embed="rId2" cstate="print"/>
          <a:srcRect t="61704"/>
          <a:stretch>
            <a:fillRect/>
          </a:stretch>
        </p:blipFill>
        <p:spPr bwMode="auto">
          <a:xfrm>
            <a:off x="4114800" y="2133600"/>
            <a:ext cx="4594019" cy="4371976"/>
          </a:xfrm>
          <a:prstGeom prst="rect">
            <a:avLst/>
          </a:prstGeom>
          <a:noFill/>
        </p:spPr>
      </p:pic>
      <p:pic>
        <p:nvPicPr>
          <p:cNvPr id="1028" name="Picture 4" descr="An external file that holds a picture, illustration, etc.&#10;Object name is 1471-2164-12-305-5.jpg Object name is 1471-2164-12-305-5.jpg"/>
          <p:cNvPicPr>
            <a:picLocks noChangeAspect="1" noChangeArrowheads="1"/>
          </p:cNvPicPr>
          <p:nvPr/>
        </p:nvPicPr>
        <p:blipFill>
          <a:blip r:embed="rId2" cstate="print"/>
          <a:srcRect b="38621"/>
          <a:stretch>
            <a:fillRect/>
          </a:stretch>
        </p:blipFill>
        <p:spPr bwMode="auto">
          <a:xfrm>
            <a:off x="609600" y="1828800"/>
            <a:ext cx="2906352" cy="443299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0622" y="914400"/>
            <a:ext cx="93319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dirty="0" smtClean="0">
                <a:solidFill>
                  <a:schemeClr val="tx1"/>
                </a:solidFill>
              </a:rPr>
              <a:t>Detection of nTARs in the mouse intestinal transcriptome</a:t>
            </a:r>
            <a:endParaRPr lang="de-DE" sz="2800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" y="6477000"/>
            <a:ext cx="16752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>
                <a:solidFill>
                  <a:schemeClr val="tx1"/>
                </a:solidFill>
              </a:rPr>
              <a:t>BMC Genomics, 2011</a:t>
            </a:r>
            <a:endParaRPr lang="de-DE" sz="1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hteck 43"/>
          <p:cNvSpPr/>
          <p:nvPr/>
        </p:nvSpPr>
        <p:spPr>
          <a:xfrm>
            <a:off x="68759" y="764704"/>
            <a:ext cx="9001000" cy="4248472"/>
          </a:xfrm>
          <a:prstGeom prst="rect">
            <a:avLst/>
          </a:prstGeom>
          <a:gradFill>
            <a:gsLst>
              <a:gs pos="0">
                <a:schemeClr val="bg1"/>
              </a:gs>
              <a:gs pos="35000">
                <a:srgbClr val="DDE8FF"/>
              </a:gs>
              <a:gs pos="100000">
                <a:schemeClr val="bg1"/>
              </a:gs>
            </a:gsLst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36" name="Gewinkelte Verbindung 35"/>
          <p:cNvCxnSpPr/>
          <p:nvPr/>
        </p:nvCxnSpPr>
        <p:spPr>
          <a:xfrm rot="16200000" flipH="1">
            <a:off x="3019986" y="1764624"/>
            <a:ext cx="1086260" cy="219964"/>
          </a:xfrm>
          <a:prstGeom prst="bentConnector3">
            <a:avLst>
              <a:gd name="adj1" fmla="val 50000"/>
            </a:avLst>
          </a:prstGeom>
          <a:ln w="31750">
            <a:solidFill>
              <a:srgbClr val="00B0F0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8" name="Gewinkelte Verbindung 37"/>
          <p:cNvCxnSpPr/>
          <p:nvPr/>
        </p:nvCxnSpPr>
        <p:spPr>
          <a:xfrm rot="5400000">
            <a:off x="4605262" y="1763524"/>
            <a:ext cx="1080120" cy="216024"/>
          </a:xfrm>
          <a:prstGeom prst="bentConnector3">
            <a:avLst>
              <a:gd name="adj1" fmla="val 50000"/>
            </a:avLst>
          </a:prstGeom>
          <a:ln w="31750">
            <a:solidFill>
              <a:srgbClr val="FF0000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" name="Textfeld 3"/>
          <p:cNvSpPr txBox="1"/>
          <p:nvPr/>
        </p:nvSpPr>
        <p:spPr>
          <a:xfrm>
            <a:off x="3309118" y="971436"/>
            <a:ext cx="2088232" cy="64633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1000 Genome SNVs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0" name="Textfeld 39"/>
          <p:cNvSpPr txBox="1"/>
          <p:nvPr/>
        </p:nvSpPr>
        <p:spPr>
          <a:xfrm>
            <a:off x="1529995" y="260648"/>
            <a:ext cx="7064755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b="1" dirty="0" smtClean="0">
                <a:solidFill>
                  <a:schemeClr val="tx1"/>
                </a:solidFill>
              </a:rPr>
              <a:t>Consequences of SNVs on tandem splicing</a:t>
            </a:r>
            <a:endParaRPr lang="en-US" sz="2600" b="1" dirty="0">
              <a:solidFill>
                <a:schemeClr val="tx1"/>
              </a:solidFill>
            </a:endParaRPr>
          </a:p>
        </p:txBody>
      </p:sp>
      <p:grpSp>
        <p:nvGrpSpPr>
          <p:cNvPr id="2" name="Gruppieren 58"/>
          <p:cNvGrpSpPr/>
          <p:nvPr/>
        </p:nvGrpSpPr>
        <p:grpSpPr>
          <a:xfrm>
            <a:off x="0" y="2987660"/>
            <a:ext cx="7629599" cy="1737484"/>
            <a:chOff x="0" y="2339588"/>
            <a:chExt cx="7629599" cy="1737484"/>
          </a:xfrm>
        </p:grpSpPr>
        <p:sp>
          <p:nvSpPr>
            <p:cNvPr id="6" name="Textfeld 5"/>
            <p:cNvSpPr txBox="1"/>
            <p:nvPr/>
          </p:nvSpPr>
          <p:spPr>
            <a:xfrm>
              <a:off x="1292894" y="2339588"/>
              <a:ext cx="2415010" cy="369332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r"/>
              <a:r>
                <a:rPr lang="en-US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…NAGCGAG</a:t>
              </a:r>
              <a:endParaRPr lang="en-US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7" name="Textfeld 6"/>
            <p:cNvSpPr txBox="1"/>
            <p:nvPr/>
          </p:nvSpPr>
          <p:spPr>
            <a:xfrm>
              <a:off x="3645912" y="2339588"/>
              <a:ext cx="2304256" cy="36933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CTCGATGTGTGATT…</a:t>
              </a:r>
              <a:endParaRPr lang="en-US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grpSp>
          <p:nvGrpSpPr>
            <p:cNvPr id="3" name="Gruppieren 57"/>
            <p:cNvGrpSpPr/>
            <p:nvPr/>
          </p:nvGrpSpPr>
          <p:grpSpPr>
            <a:xfrm>
              <a:off x="0" y="2843644"/>
              <a:ext cx="7629599" cy="1233428"/>
              <a:chOff x="0" y="2843644"/>
              <a:chExt cx="7629599" cy="1233428"/>
            </a:xfrm>
          </p:grpSpPr>
          <p:grpSp>
            <p:nvGrpSpPr>
              <p:cNvPr id="5" name="Gruppieren 56"/>
              <p:cNvGrpSpPr/>
              <p:nvPr/>
            </p:nvGrpSpPr>
            <p:grpSpPr>
              <a:xfrm>
                <a:off x="1292895" y="3707740"/>
                <a:ext cx="4608511" cy="369332"/>
                <a:chOff x="1292895" y="3707740"/>
                <a:chExt cx="4608511" cy="369332"/>
              </a:xfrm>
            </p:grpSpPr>
            <p:sp>
              <p:nvSpPr>
                <p:cNvPr id="30" name="Textfeld 29"/>
                <p:cNvSpPr txBox="1"/>
                <p:nvPr/>
              </p:nvSpPr>
              <p:spPr>
                <a:xfrm>
                  <a:off x="1292895" y="3707740"/>
                  <a:ext cx="1800200" cy="369332"/>
                </a:xfrm>
                <a:prstGeom prst="rect">
                  <a:avLst/>
                </a:prstGeom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US" b="1" dirty="0" smtClean="0">
                      <a:solidFill>
                        <a:schemeClr val="tx1"/>
                      </a:solidFill>
                      <a:latin typeface="Courier New" pitchFamily="49" charset="0"/>
                      <a:cs typeface="Courier New" pitchFamily="49" charset="0"/>
                    </a:rPr>
                    <a:t>…NAG</a:t>
                  </a:r>
                  <a:endParaRPr lang="en-US" b="1" dirty="0">
                    <a:solidFill>
                      <a:schemeClr val="tx1"/>
                    </a:solidFill>
                    <a:latin typeface="Courier New" pitchFamily="49" charset="0"/>
                    <a:cs typeface="Courier New" pitchFamily="49" charset="0"/>
                  </a:endParaRPr>
                </a:p>
              </p:txBody>
            </p:sp>
            <p:sp>
              <p:nvSpPr>
                <p:cNvPr id="31" name="Textfeld 30"/>
                <p:cNvSpPr txBox="1"/>
                <p:nvPr/>
              </p:nvSpPr>
              <p:spPr>
                <a:xfrm>
                  <a:off x="3093094" y="3707740"/>
                  <a:ext cx="2808312" cy="369332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lstStyle/>
                <a:p>
                  <a:r>
                    <a:rPr lang="en-US" b="1" dirty="0" smtClean="0">
                      <a:solidFill>
                        <a:schemeClr val="tx1"/>
                      </a:solidFill>
                      <a:latin typeface="Courier New" pitchFamily="49" charset="0"/>
                      <a:cs typeface="Courier New" pitchFamily="49" charset="0"/>
                    </a:rPr>
                    <a:t>CGAXCTCGATGTGAGATT…</a:t>
                  </a:r>
                  <a:endParaRPr lang="en-US" b="1" dirty="0">
                    <a:solidFill>
                      <a:schemeClr val="tx1"/>
                    </a:solidFill>
                    <a:latin typeface="Courier New" pitchFamily="49" charset="0"/>
                    <a:cs typeface="Courier New" pitchFamily="49" charset="0"/>
                  </a:endParaRPr>
                </a:p>
              </p:txBody>
            </p:sp>
          </p:grpSp>
          <p:sp>
            <p:nvSpPr>
              <p:cNvPr id="33" name="Pfeil nach unten 32"/>
              <p:cNvSpPr/>
              <p:nvPr/>
            </p:nvSpPr>
            <p:spPr>
              <a:xfrm>
                <a:off x="4821286" y="2843644"/>
                <a:ext cx="432048" cy="872248"/>
              </a:xfrm>
              <a:prstGeom prst="downArrow">
                <a:avLst/>
              </a:prstGeom>
              <a:ln/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4" name="Pfeil nach unten 33"/>
              <p:cNvSpPr/>
              <p:nvPr/>
            </p:nvSpPr>
            <p:spPr>
              <a:xfrm>
                <a:off x="3453134" y="2843644"/>
                <a:ext cx="432048" cy="872248"/>
              </a:xfrm>
              <a:prstGeom prst="downArrow">
                <a:avLst/>
              </a:prstGeom>
              <a:ln/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1" name="Textfeld 40"/>
              <p:cNvSpPr txBox="1"/>
              <p:nvPr/>
            </p:nvSpPr>
            <p:spPr>
              <a:xfrm>
                <a:off x="0" y="2924944"/>
                <a:ext cx="352839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>
                    <a:solidFill>
                      <a:schemeClr val="tx1"/>
                    </a:solidFill>
                  </a:rPr>
                  <a:t>destruction of ‘usually’ realized AG</a:t>
                </a:r>
                <a:endParaRPr lang="en-US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2" name="Textfeld 41"/>
              <p:cNvSpPr txBox="1"/>
              <p:nvPr/>
            </p:nvSpPr>
            <p:spPr>
              <a:xfrm>
                <a:off x="5253335" y="2924944"/>
                <a:ext cx="237626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>
                    <a:solidFill>
                      <a:schemeClr val="tx1"/>
                    </a:solidFill>
                  </a:rPr>
                  <a:t>generation of novel AG</a:t>
                </a:r>
                <a:endParaRPr lang="en-US" b="1" dirty="0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43" name="Textfeld 42"/>
          <p:cNvSpPr txBox="1"/>
          <p:nvPr/>
        </p:nvSpPr>
        <p:spPr>
          <a:xfrm>
            <a:off x="15053" y="700445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/>
                </a:solidFill>
              </a:rPr>
              <a:t>prediction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b="1" dirty="0" smtClean="0">
                <a:solidFill>
                  <a:schemeClr val="tx1"/>
                </a:solidFill>
              </a:rPr>
              <a:t>phase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45" name="Pfeil nach rechts 44"/>
          <p:cNvSpPr/>
          <p:nvPr/>
        </p:nvSpPr>
        <p:spPr>
          <a:xfrm rot="5400000">
            <a:off x="4103948" y="5265204"/>
            <a:ext cx="648072" cy="432048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9" name="Textfeld 48"/>
          <p:cNvSpPr txBox="1"/>
          <p:nvPr/>
        </p:nvSpPr>
        <p:spPr>
          <a:xfrm>
            <a:off x="0" y="5867980"/>
            <a:ext cx="9180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Do these SNVs actually generate new (or remove) </a:t>
            </a:r>
            <a:r>
              <a:rPr lang="en-US" b="1" dirty="0" err="1" smtClean="0">
                <a:solidFill>
                  <a:schemeClr val="tx1"/>
                </a:solidFill>
              </a:rPr>
              <a:t>isoforms</a:t>
            </a:r>
            <a:r>
              <a:rPr lang="en-US" b="1" dirty="0" smtClean="0">
                <a:solidFill>
                  <a:schemeClr val="tx1"/>
                </a:solidFill>
              </a:rPr>
              <a:t> in individuals carrying the variant?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52" name="Textfeld 51"/>
          <p:cNvSpPr txBox="1"/>
          <p:nvPr/>
        </p:nvSpPr>
        <p:spPr>
          <a:xfrm>
            <a:off x="1292896" y="2483604"/>
            <a:ext cx="1800200" cy="3693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…NAG</a:t>
            </a:r>
            <a:endParaRPr lang="en-US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3" name="Textfeld 52"/>
          <p:cNvSpPr txBox="1"/>
          <p:nvPr/>
        </p:nvSpPr>
        <p:spPr>
          <a:xfrm>
            <a:off x="3093095" y="2483604"/>
            <a:ext cx="2808312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CGAGCTCGATGTGTGATT…</a:t>
            </a:r>
            <a:endParaRPr lang="en-US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0" name="Rechteck 59"/>
          <p:cNvSpPr/>
          <p:nvPr/>
        </p:nvSpPr>
        <p:spPr>
          <a:xfrm>
            <a:off x="3091913" y="4365104"/>
            <a:ext cx="2138766" cy="360040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Gerade Verbindung 3"/>
          <p:cNvCxnSpPr>
            <a:stCxn id="8" idx="3"/>
            <a:endCxn id="7" idx="1"/>
          </p:cNvCxnSpPr>
          <p:nvPr/>
        </p:nvCxnSpPr>
        <p:spPr>
          <a:xfrm>
            <a:off x="3491880" y="1597442"/>
            <a:ext cx="2571601" cy="0"/>
          </a:xfrm>
          <a:prstGeom prst="line">
            <a:avLst/>
          </a:prstGeom>
          <a:ln>
            <a:prstDash val="dash"/>
            <a:tailEnd type="non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Textfeld 5"/>
          <p:cNvSpPr txBox="1"/>
          <p:nvPr/>
        </p:nvSpPr>
        <p:spPr>
          <a:xfrm>
            <a:off x="518865" y="1412776"/>
            <a:ext cx="1800200" cy="3693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…NAG</a:t>
            </a:r>
            <a:endParaRPr lang="en-US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6063481" y="1412776"/>
            <a:ext cx="2592288" cy="3693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GYN…</a:t>
            </a:r>
            <a:endParaRPr lang="en-US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2319064" y="1412776"/>
            <a:ext cx="1172816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CGGAGCT</a:t>
            </a:r>
            <a:endParaRPr lang="en-US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1382961" y="980728"/>
            <a:ext cx="16048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Calibri" pitchFamily="34" charset="0"/>
              </a:rPr>
              <a:t>splice-acceptor</a:t>
            </a:r>
            <a:endParaRPr lang="en-US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5415409" y="980728"/>
            <a:ext cx="1353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Calibri" pitchFamily="34" charset="0"/>
              </a:rPr>
              <a:t>splice-donor</a:t>
            </a:r>
            <a:endParaRPr lang="en-US" dirty="0">
              <a:solidFill>
                <a:schemeClr val="tx1"/>
              </a:solidFill>
              <a:latin typeface="Calibri" pitchFamily="34" charset="0"/>
            </a:endParaRPr>
          </a:p>
        </p:txBody>
      </p:sp>
      <p:cxnSp>
        <p:nvCxnSpPr>
          <p:cNvPr id="20" name="Gerade Verbindung 19"/>
          <p:cNvCxnSpPr>
            <a:stCxn id="23" idx="3"/>
          </p:cNvCxnSpPr>
          <p:nvPr/>
        </p:nvCxnSpPr>
        <p:spPr>
          <a:xfrm>
            <a:off x="3512567" y="2470830"/>
            <a:ext cx="1923529" cy="0"/>
          </a:xfrm>
          <a:prstGeom prst="line">
            <a:avLst/>
          </a:prstGeom>
          <a:ln>
            <a:prstDash val="dash"/>
            <a:tailEnd type="non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1" name="Textfeld 20"/>
          <p:cNvSpPr txBox="1"/>
          <p:nvPr/>
        </p:nvSpPr>
        <p:spPr>
          <a:xfrm>
            <a:off x="539552" y="2286164"/>
            <a:ext cx="1800200" cy="3693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…NAG</a:t>
            </a:r>
            <a:endParaRPr lang="en-US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2" name="Textfeld 21"/>
          <p:cNvSpPr txBox="1"/>
          <p:nvPr/>
        </p:nvSpPr>
        <p:spPr>
          <a:xfrm>
            <a:off x="5508104" y="2286164"/>
            <a:ext cx="3168352" cy="3693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GYN…</a:t>
            </a:r>
            <a:endParaRPr lang="en-US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3" name="Textfeld 22"/>
          <p:cNvSpPr txBox="1"/>
          <p:nvPr/>
        </p:nvSpPr>
        <p:spPr>
          <a:xfrm>
            <a:off x="2339751" y="2286164"/>
            <a:ext cx="1172816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CGGAGGT</a:t>
            </a:r>
            <a:endParaRPr lang="en-US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8" name="Textfeld 27"/>
          <p:cNvSpPr txBox="1"/>
          <p:nvPr/>
        </p:nvSpPr>
        <p:spPr>
          <a:xfrm>
            <a:off x="1619672" y="3222268"/>
            <a:ext cx="4824536" cy="19449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  <a:tabLst>
                <a:tab pos="357188" algn="l"/>
                <a:tab pos="720725" algn="l"/>
                <a:tab pos="1077913" algn="l"/>
                <a:tab pos="1433513" algn="l"/>
                <a:tab pos="1790700" algn="l"/>
                <a:tab pos="2154238" algn="l"/>
                <a:tab pos="2511425" algn="l"/>
                <a:tab pos="2867025" algn="l"/>
                <a:tab pos="3232150" algn="l"/>
              </a:tabLst>
            </a:pPr>
            <a:r>
              <a:rPr lang="en-US" sz="12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A</a:t>
            </a:r>
            <a:r>
              <a:rPr lang="en-US" sz="30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A	</a:t>
            </a:r>
            <a:r>
              <a:rPr lang="en-US" sz="13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</a:t>
            </a:r>
            <a:r>
              <a:rPr lang="en-US" sz="30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6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</a:t>
            </a:r>
            <a:r>
              <a:rPr lang="en-US" sz="30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</a:t>
            </a:r>
            <a:r>
              <a:rPr lang="en-US" sz="30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6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</a:t>
            </a:r>
            <a:r>
              <a:rPr lang="en-US" sz="30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0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</a:t>
            </a:r>
            <a:r>
              <a:rPr lang="en-US" sz="30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2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</a:t>
            </a:r>
            <a:r>
              <a:rPr lang="en-US" sz="30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0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</a:t>
            </a:r>
            <a:endParaRPr lang="en-US" sz="20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lnSpc>
                <a:spcPts val="2000"/>
              </a:lnSpc>
              <a:tabLst>
                <a:tab pos="357188" algn="l"/>
                <a:tab pos="720725" algn="l"/>
                <a:tab pos="1077913" algn="l"/>
                <a:tab pos="1433513" algn="l"/>
                <a:tab pos="1790700" algn="l"/>
                <a:tab pos="2154238" algn="l"/>
                <a:tab pos="2511425" algn="l"/>
                <a:tab pos="2867025" algn="l"/>
                <a:tab pos="3232150" algn="l"/>
              </a:tabLst>
            </a:pPr>
            <a:r>
              <a:rPr lang="en-US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C</a:t>
            </a:r>
            <a:r>
              <a:rPr lang="en-US" sz="30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C</a:t>
            </a:r>
            <a:r>
              <a:rPr lang="en-US" sz="30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2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C</a:t>
            </a:r>
            <a:r>
              <a:rPr lang="en-US" sz="30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6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C</a:t>
            </a:r>
            <a:r>
              <a:rPr lang="en-US" sz="30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C</a:t>
            </a:r>
            <a:r>
              <a:rPr lang="en-US" sz="30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7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C</a:t>
            </a:r>
            <a:r>
              <a:rPr lang="en-US" sz="30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C</a:t>
            </a:r>
            <a:r>
              <a:rPr lang="en-US" sz="30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7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C</a:t>
            </a:r>
            <a:r>
              <a:rPr lang="en-US" sz="30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C</a:t>
            </a:r>
            <a:endParaRPr lang="en-US" sz="14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lnSpc>
                <a:spcPts val="2000"/>
              </a:lnSpc>
              <a:tabLst>
                <a:tab pos="357188" algn="l"/>
                <a:tab pos="720725" algn="l"/>
                <a:tab pos="1077913" algn="l"/>
                <a:tab pos="1433513" algn="l"/>
                <a:tab pos="1790700" algn="l"/>
                <a:tab pos="2154238" algn="l"/>
                <a:tab pos="2511425" algn="l"/>
                <a:tab pos="2867025" algn="l"/>
                <a:tab pos="3232150" algn="l"/>
              </a:tabLst>
            </a:pPr>
            <a:r>
              <a:rPr lang="en-US" sz="27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G</a:t>
            </a:r>
            <a:r>
              <a:rPr lang="en-US" sz="30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G</a:t>
            </a:r>
            <a:r>
              <a:rPr lang="en-US" sz="30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30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G</a:t>
            </a:r>
            <a:r>
              <a:rPr lang="en-US" sz="30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2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G</a:t>
            </a:r>
            <a:r>
              <a:rPr lang="en-US" sz="30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G</a:t>
            </a:r>
            <a:r>
              <a:rPr lang="en-US" sz="30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2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G</a:t>
            </a:r>
            <a:r>
              <a:rPr lang="en-US" sz="30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G</a:t>
            </a:r>
            <a:r>
              <a:rPr lang="en-US" sz="30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0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G</a:t>
            </a:r>
            <a:r>
              <a:rPr lang="en-US" sz="30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0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G</a:t>
            </a:r>
            <a:endParaRPr lang="en-US" sz="10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lnSpc>
                <a:spcPts val="2000"/>
              </a:lnSpc>
              <a:tabLst>
                <a:tab pos="357188" algn="l"/>
                <a:tab pos="720725" algn="l"/>
                <a:tab pos="1077913" algn="l"/>
                <a:tab pos="1433513" algn="l"/>
                <a:tab pos="1790700" algn="l"/>
                <a:tab pos="2154238" algn="l"/>
                <a:tab pos="2511425" algn="l"/>
                <a:tab pos="2867025" algn="l"/>
                <a:tab pos="3232150" algn="l"/>
              </a:tabLst>
            </a:pPr>
            <a:r>
              <a:rPr lang="en-US" sz="23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T</a:t>
            </a:r>
            <a:r>
              <a:rPr lang="en-US" sz="30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1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T</a:t>
            </a:r>
            <a:r>
              <a:rPr lang="en-US" sz="30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6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T</a:t>
            </a:r>
            <a:r>
              <a:rPr lang="en-US" sz="30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2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T</a:t>
            </a:r>
            <a:r>
              <a:rPr lang="en-US" sz="30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9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T</a:t>
            </a:r>
            <a:r>
              <a:rPr lang="en-US" sz="30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0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T</a:t>
            </a:r>
            <a:r>
              <a:rPr lang="en-US" sz="30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1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T</a:t>
            </a:r>
            <a:r>
              <a:rPr lang="en-US" sz="30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2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T</a:t>
            </a:r>
            <a:r>
              <a:rPr lang="en-US" sz="30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30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T</a:t>
            </a:r>
            <a:endParaRPr lang="en-US" sz="30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lnSpc>
                <a:spcPts val="2000"/>
              </a:lnSpc>
              <a:tabLst>
                <a:tab pos="357188" algn="l"/>
                <a:tab pos="720725" algn="l"/>
                <a:tab pos="1077913" algn="l"/>
                <a:tab pos="1433513" algn="l"/>
                <a:tab pos="1790700" algn="l"/>
                <a:tab pos="2154238" algn="l"/>
                <a:tab pos="2511425" algn="l"/>
                <a:tab pos="2867025" algn="l"/>
                <a:tab pos="3232150" algn="l"/>
              </a:tabLst>
            </a:pPr>
            <a:r>
              <a:rPr lang="en-US" sz="3200" dirty="0" smtClean="0">
                <a:solidFill>
                  <a:schemeClr val="tx1"/>
                </a:solidFill>
              </a:rPr>
              <a:t>	</a:t>
            </a:r>
          </a:p>
          <a:p>
            <a:pPr>
              <a:lnSpc>
                <a:spcPts val="2000"/>
              </a:lnSpc>
              <a:tabLst>
                <a:tab pos="357188" algn="l"/>
                <a:tab pos="720725" algn="l"/>
                <a:tab pos="1077913" algn="l"/>
                <a:tab pos="1433513" algn="l"/>
                <a:tab pos="1790700" algn="l"/>
                <a:tab pos="2154238" algn="l"/>
                <a:tab pos="2511425" algn="l"/>
                <a:tab pos="2867025" algn="l"/>
                <a:tab pos="3232150" algn="l"/>
              </a:tabLst>
            </a:pPr>
            <a:endParaRPr lang="en-US" sz="3200" dirty="0" smtClean="0">
              <a:solidFill>
                <a:schemeClr val="tx1"/>
              </a:solidFill>
            </a:endParaRPr>
          </a:p>
          <a:p>
            <a:pPr>
              <a:lnSpc>
                <a:spcPts val="2000"/>
              </a:lnSpc>
              <a:tabLst>
                <a:tab pos="357188" algn="l"/>
                <a:tab pos="720725" algn="l"/>
                <a:tab pos="1077913" algn="l"/>
                <a:tab pos="1433513" algn="l"/>
                <a:tab pos="1790700" algn="l"/>
                <a:tab pos="2154238" algn="l"/>
                <a:tab pos="2511425" algn="l"/>
                <a:tab pos="2867025" algn="l"/>
                <a:tab pos="3232150" algn="l"/>
              </a:tabLst>
            </a:pPr>
            <a:r>
              <a:rPr lang="en-US" sz="3200" dirty="0" smtClean="0">
                <a:solidFill>
                  <a:schemeClr val="tx1"/>
                </a:solidFill>
              </a:rPr>
              <a:t>	K	A	G	S	G	A	G	</a:t>
            </a:r>
            <a:r>
              <a:rPr lang="en-US" sz="3200" b="1" dirty="0" smtClean="0">
                <a:solidFill>
                  <a:schemeClr val="tx1"/>
                </a:solidFill>
              </a:rPr>
              <a:t>S	</a:t>
            </a:r>
            <a:r>
              <a:rPr lang="en-US" sz="3200" dirty="0" smtClean="0">
                <a:solidFill>
                  <a:schemeClr val="tx1"/>
                </a:solidFill>
              </a:rPr>
              <a:t>T</a:t>
            </a:r>
            <a:endParaRPr lang="en-US" sz="30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cxnSp>
        <p:nvCxnSpPr>
          <p:cNvPr id="34" name="Gerade Verbindung 33"/>
          <p:cNvCxnSpPr/>
          <p:nvPr/>
        </p:nvCxnSpPr>
        <p:spPr>
          <a:xfrm flipH="1">
            <a:off x="2051722" y="2574196"/>
            <a:ext cx="360038" cy="72008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6" name="Gerade Verbindung 35"/>
          <p:cNvCxnSpPr/>
          <p:nvPr/>
        </p:nvCxnSpPr>
        <p:spPr>
          <a:xfrm>
            <a:off x="3419872" y="2574196"/>
            <a:ext cx="1656184" cy="72008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6" name="Textfeld 45"/>
          <p:cNvSpPr txBox="1"/>
          <p:nvPr/>
        </p:nvSpPr>
        <p:spPr>
          <a:xfrm>
            <a:off x="3491880" y="5454516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important nucleotide for isoform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48" name="Gerade Verbindung mit Pfeil 47"/>
          <p:cNvCxnSpPr/>
          <p:nvPr/>
        </p:nvCxnSpPr>
        <p:spPr>
          <a:xfrm flipH="1" flipV="1">
            <a:off x="4716016" y="5022468"/>
            <a:ext cx="288032" cy="43204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7" name="Textfeld 16"/>
          <p:cNvSpPr txBox="1"/>
          <p:nvPr/>
        </p:nvSpPr>
        <p:spPr>
          <a:xfrm>
            <a:off x="3059832" y="188640"/>
            <a:ext cx="3355406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b="1" dirty="0" smtClean="0">
                <a:solidFill>
                  <a:schemeClr val="tx1"/>
                </a:solidFill>
              </a:rPr>
              <a:t>Population genetics</a:t>
            </a:r>
            <a:endParaRPr lang="en-US" sz="2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18488" cy="1339850"/>
          </a:xfrm>
        </p:spPr>
        <p:txBody>
          <a:bodyPr/>
          <a:lstStyle/>
          <a:p>
            <a:r>
              <a:rPr lang="en-US" sz="3000" dirty="0" err="1" smtClean="0">
                <a:solidFill>
                  <a:schemeClr val="tx1"/>
                </a:solidFill>
              </a:rPr>
              <a:t>nTARs</a:t>
            </a:r>
            <a:r>
              <a:rPr lang="en-US" sz="3000" dirty="0" smtClean="0">
                <a:solidFill>
                  <a:schemeClr val="tx1"/>
                </a:solidFill>
              </a:rPr>
              <a:t> - workflow</a:t>
            </a:r>
            <a:br>
              <a:rPr lang="en-US" sz="3000" dirty="0" smtClean="0">
                <a:solidFill>
                  <a:schemeClr val="tx1"/>
                </a:solidFill>
              </a:rPr>
            </a:br>
            <a:r>
              <a:rPr lang="en-US" sz="3000" dirty="0" smtClean="0">
                <a:solidFill>
                  <a:schemeClr val="tx1"/>
                </a:solidFill>
              </a:rPr>
              <a:t>(</a:t>
            </a:r>
            <a:r>
              <a:rPr lang="en-US" sz="3000" u="sng" dirty="0" smtClean="0"/>
              <a:t>n</a:t>
            </a:r>
            <a:r>
              <a:rPr lang="en-US" sz="3000" dirty="0" smtClean="0"/>
              <a:t>ovel </a:t>
            </a:r>
            <a:r>
              <a:rPr lang="en-US" sz="3000" u="sng" dirty="0" smtClean="0"/>
              <a:t>t</a:t>
            </a:r>
            <a:r>
              <a:rPr lang="en-US" sz="3000" dirty="0" smtClean="0"/>
              <a:t>ranscriptional </a:t>
            </a:r>
            <a:r>
              <a:rPr lang="en-US" sz="3000" u="sng" dirty="0" smtClean="0"/>
              <a:t>a</a:t>
            </a:r>
            <a:r>
              <a:rPr lang="en-US" sz="3000" dirty="0" smtClean="0"/>
              <a:t>ctive </a:t>
            </a:r>
            <a:r>
              <a:rPr lang="en-US" sz="3000" u="sng" dirty="0" smtClean="0"/>
              <a:t>r</a:t>
            </a:r>
            <a:r>
              <a:rPr lang="en-US" sz="3000" dirty="0" smtClean="0"/>
              <a:t>egion)</a:t>
            </a:r>
            <a:r>
              <a:rPr lang="en-US" sz="3600" dirty="0" smtClean="0"/>
              <a:t/>
            </a:r>
            <a:br>
              <a:rPr lang="en-US" sz="3600" dirty="0" smtClean="0"/>
            </a:br>
            <a:endParaRPr lang="de-DE" sz="3600" dirty="0" smtClean="0">
              <a:solidFill>
                <a:schemeClr val="tx1"/>
              </a:solidFill>
            </a:endParaRPr>
          </a:p>
        </p:txBody>
      </p:sp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3886200" y="1738086"/>
            <a:ext cx="1828800" cy="3048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covered regions</a:t>
            </a:r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3899426" y="2391229"/>
            <a:ext cx="1828800" cy="3048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known exon?</a:t>
            </a: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1724860" y="1741715"/>
            <a:ext cx="1828800" cy="3048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de-DE" sz="1200" dirty="0">
                <a:solidFill>
                  <a:schemeClr val="tx1"/>
                </a:solidFill>
                <a:cs typeface="Arial" pitchFamily="34" charset="0"/>
              </a:rPr>
              <a:t>m</a:t>
            </a:r>
            <a:r>
              <a:rPr kumimoji="0" 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apping (GEM)</a:t>
            </a: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3899426" y="3686629"/>
            <a:ext cx="1905000" cy="4572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linked to known regions/other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nTars</a:t>
            </a:r>
            <a:endParaRPr kumimoji="0" 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3899426" y="3037115"/>
            <a:ext cx="1828800" cy="297426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quality check</a:t>
            </a:r>
            <a:endParaRPr kumimoji="0" 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9" name="Text Box 13"/>
          <p:cNvSpPr txBox="1">
            <a:spLocks noChangeArrowheads="1"/>
          </p:cNvSpPr>
          <p:nvPr/>
        </p:nvSpPr>
        <p:spPr bwMode="auto">
          <a:xfrm>
            <a:off x="5950857" y="6019800"/>
            <a:ext cx="1175657" cy="4572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US" sz="1200" dirty="0">
                <a:solidFill>
                  <a:schemeClr val="tx1"/>
                </a:solidFill>
                <a:cs typeface="Arial" pitchFamily="34" charset="0"/>
              </a:rPr>
              <a:t>c</a:t>
            </a:r>
            <a:r>
              <a:rPr lang="en-US" sz="1200" dirty="0" smtClean="0">
                <a:solidFill>
                  <a:schemeClr val="tx1"/>
                </a:solidFill>
                <a:cs typeface="Arial" pitchFamily="34" charset="0"/>
              </a:rPr>
              <a:t>heck for splice sites</a:t>
            </a:r>
            <a:endParaRPr kumimoji="0" 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6261626" y="2369458"/>
            <a:ext cx="1376517" cy="3048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de-DE" sz="1200" dirty="0" smtClean="0">
                <a:solidFill>
                  <a:schemeClr val="tx1"/>
                </a:solidFill>
                <a:cs typeface="Arial" pitchFamily="34" charset="0"/>
              </a:rPr>
              <a:t>discard hit</a:t>
            </a:r>
            <a:endParaRPr kumimoji="0" 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41" name="Text Box 6"/>
          <p:cNvSpPr txBox="1">
            <a:spLocks noChangeArrowheads="1"/>
          </p:cNvSpPr>
          <p:nvPr/>
        </p:nvSpPr>
        <p:spPr bwMode="auto">
          <a:xfrm>
            <a:off x="4648200" y="5363029"/>
            <a:ext cx="1175657" cy="30971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de-DE" sz="1200" dirty="0" smtClean="0">
                <a:solidFill>
                  <a:schemeClr val="tx1"/>
                </a:solidFill>
                <a:cs typeface="Arial" pitchFamily="34" charset="0"/>
              </a:rPr>
              <a:t>UTR?</a:t>
            </a:r>
            <a:endParaRPr kumimoji="0" 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46" name="Text Box 11"/>
          <p:cNvSpPr txBox="1">
            <a:spLocks noChangeArrowheads="1"/>
          </p:cNvSpPr>
          <p:nvPr/>
        </p:nvSpPr>
        <p:spPr bwMode="auto">
          <a:xfrm>
            <a:off x="2807226" y="4488543"/>
            <a:ext cx="1828800" cy="493486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ts val="1000"/>
              </a:spcAft>
            </a:pPr>
            <a:r>
              <a:rPr lang="de-DE" sz="1200" dirty="0" smtClean="0">
                <a:solidFill>
                  <a:schemeClr val="tx1"/>
                </a:solidFill>
                <a:cs typeface="Arial" pitchFamily="34" charset="0"/>
              </a:rPr>
              <a:t>r</a:t>
            </a:r>
            <a:r>
              <a:rPr kumimoji="0" 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eading frame (RF) + start codon ?</a:t>
            </a:r>
          </a:p>
        </p:txBody>
      </p:sp>
      <p:sp>
        <p:nvSpPr>
          <p:cNvPr id="51" name="Down Arrow 50"/>
          <p:cNvSpPr/>
          <p:nvPr/>
        </p:nvSpPr>
        <p:spPr>
          <a:xfrm rot="16200000">
            <a:off x="5896321" y="3021420"/>
            <a:ext cx="253258" cy="284647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200">
              <a:solidFill>
                <a:schemeClr val="tx1"/>
              </a:solidFill>
            </a:endParaRPr>
          </a:p>
        </p:txBody>
      </p:sp>
      <p:grpSp>
        <p:nvGrpSpPr>
          <p:cNvPr id="53" name="Group 52"/>
          <p:cNvGrpSpPr/>
          <p:nvPr/>
        </p:nvGrpSpPr>
        <p:grpSpPr>
          <a:xfrm>
            <a:off x="5804426" y="2391229"/>
            <a:ext cx="381000" cy="253258"/>
            <a:chOff x="4419600" y="2133600"/>
            <a:chExt cx="381000" cy="253258"/>
          </a:xfrm>
        </p:grpSpPr>
        <p:sp>
          <p:nvSpPr>
            <p:cNvPr id="42" name="Down Arrow 41"/>
            <p:cNvSpPr/>
            <p:nvPr/>
          </p:nvSpPr>
          <p:spPr>
            <a:xfrm rot="16200000">
              <a:off x="4521571" y="2107829"/>
              <a:ext cx="253258" cy="304800"/>
            </a:xfrm>
            <a:prstGeom prst="downArrow">
              <a:avLst/>
            </a:prstGeom>
            <a:solidFill>
              <a:srgbClr val="00CC00"/>
            </a:solidFill>
            <a:ln>
              <a:solidFill>
                <a:srgbClr val="00CC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200">
                <a:solidFill>
                  <a:schemeClr val="tx1"/>
                </a:solidFill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4419600" y="2133600"/>
              <a:ext cx="3810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000" dirty="0" smtClean="0">
                  <a:solidFill>
                    <a:schemeClr val="tx1"/>
                  </a:solidFill>
                </a:rPr>
                <a:t>yes</a:t>
              </a:r>
              <a:endParaRPr lang="de-DE" sz="10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4585225" y="2732315"/>
            <a:ext cx="551543" cy="268514"/>
            <a:chOff x="3213387" y="2474686"/>
            <a:chExt cx="428171" cy="268514"/>
          </a:xfrm>
        </p:grpSpPr>
        <p:sp>
          <p:nvSpPr>
            <p:cNvPr id="16" name="Down Arrow 15"/>
            <p:cNvSpPr/>
            <p:nvPr/>
          </p:nvSpPr>
          <p:spPr>
            <a:xfrm>
              <a:off x="3276600" y="2514600"/>
              <a:ext cx="304800" cy="228600"/>
            </a:xfrm>
            <a:prstGeom prst="down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200">
                <a:solidFill>
                  <a:schemeClr val="tx1"/>
                </a:solidFill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3213387" y="2474686"/>
              <a:ext cx="42817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00" dirty="0" smtClean="0">
                  <a:solidFill>
                    <a:schemeClr val="tx1"/>
                  </a:solidFill>
                </a:rPr>
                <a:t>no</a:t>
              </a:r>
              <a:endParaRPr lang="de-DE" sz="1000" dirty="0">
                <a:solidFill>
                  <a:schemeClr val="tx1"/>
                </a:solidFill>
              </a:endParaRPr>
            </a:p>
          </p:txBody>
        </p:sp>
      </p:grpSp>
      <p:sp>
        <p:nvSpPr>
          <p:cNvPr id="56" name="TextBox 55"/>
          <p:cNvSpPr txBox="1"/>
          <p:nvPr/>
        </p:nvSpPr>
        <p:spPr>
          <a:xfrm>
            <a:off x="5804426" y="3022601"/>
            <a:ext cx="457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 smtClean="0">
                <a:solidFill>
                  <a:schemeClr val="tx1"/>
                </a:solidFill>
              </a:rPr>
              <a:t>bad</a:t>
            </a:r>
            <a:endParaRPr lang="de-DE" sz="1000" dirty="0">
              <a:solidFill>
                <a:schemeClr val="tx1"/>
              </a:solidFill>
            </a:endParaRPr>
          </a:p>
        </p:txBody>
      </p:sp>
      <p:sp>
        <p:nvSpPr>
          <p:cNvPr id="57" name="Text Box 6"/>
          <p:cNvSpPr txBox="1">
            <a:spLocks noChangeArrowheads="1"/>
          </p:cNvSpPr>
          <p:nvPr/>
        </p:nvSpPr>
        <p:spPr bwMode="auto">
          <a:xfrm>
            <a:off x="6266543" y="3000829"/>
            <a:ext cx="1376517" cy="3048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de-DE" sz="1200" dirty="0" smtClean="0">
                <a:solidFill>
                  <a:schemeClr val="tx1"/>
                </a:solidFill>
                <a:cs typeface="Arial" pitchFamily="34" charset="0"/>
              </a:rPr>
              <a:t>discard hit</a:t>
            </a:r>
            <a:endParaRPr kumimoji="0" 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grpSp>
        <p:nvGrpSpPr>
          <p:cNvPr id="58" name="Group 57"/>
          <p:cNvGrpSpPr/>
          <p:nvPr/>
        </p:nvGrpSpPr>
        <p:grpSpPr>
          <a:xfrm rot="2578897">
            <a:off x="5502165" y="4178029"/>
            <a:ext cx="381000" cy="253258"/>
            <a:chOff x="4419600" y="2133600"/>
            <a:chExt cx="381000" cy="253258"/>
          </a:xfrm>
        </p:grpSpPr>
        <p:sp>
          <p:nvSpPr>
            <p:cNvPr id="59" name="Down Arrow 58"/>
            <p:cNvSpPr/>
            <p:nvPr/>
          </p:nvSpPr>
          <p:spPr>
            <a:xfrm rot="16200000">
              <a:off x="4521571" y="2107829"/>
              <a:ext cx="253258" cy="304800"/>
            </a:xfrm>
            <a:prstGeom prst="downArrow">
              <a:avLst/>
            </a:prstGeom>
            <a:solidFill>
              <a:srgbClr val="00CC00"/>
            </a:solidFill>
            <a:ln>
              <a:solidFill>
                <a:srgbClr val="00CC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200">
                <a:solidFill>
                  <a:schemeClr val="tx1"/>
                </a:solidFill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4419600" y="2133600"/>
              <a:ext cx="3810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000" dirty="0" smtClean="0">
                  <a:solidFill>
                    <a:schemeClr val="tx1"/>
                  </a:solidFill>
                </a:rPr>
                <a:t>yes</a:t>
              </a:r>
              <a:endParaRPr lang="de-DE" sz="10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76" name="Group 75"/>
          <p:cNvGrpSpPr/>
          <p:nvPr/>
        </p:nvGrpSpPr>
        <p:grpSpPr>
          <a:xfrm rot="916048">
            <a:off x="3878538" y="4020424"/>
            <a:ext cx="281586" cy="457847"/>
            <a:chOff x="4511495" y="3291647"/>
            <a:chExt cx="281586" cy="457847"/>
          </a:xfrm>
        </p:grpSpPr>
        <p:sp>
          <p:nvSpPr>
            <p:cNvPr id="74" name="Down Arrow 73"/>
            <p:cNvSpPr/>
            <p:nvPr/>
          </p:nvSpPr>
          <p:spPr>
            <a:xfrm rot="1862531">
              <a:off x="4511495" y="3464847"/>
              <a:ext cx="253258" cy="284647"/>
            </a:xfrm>
            <a:prstGeom prst="down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200">
                <a:solidFill>
                  <a:schemeClr val="tx1"/>
                </a:solidFill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 rot="18265601">
              <a:off x="4441371" y="3397136"/>
              <a:ext cx="4572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000" dirty="0" smtClean="0">
                  <a:solidFill>
                    <a:schemeClr val="tx1"/>
                  </a:solidFill>
                </a:rPr>
                <a:t>no</a:t>
              </a:r>
              <a:endParaRPr lang="de-DE" sz="1000" dirty="0">
                <a:solidFill>
                  <a:schemeClr val="tx1"/>
                </a:solidFill>
              </a:endParaRPr>
            </a:p>
          </p:txBody>
        </p:sp>
      </p:grpSp>
      <p:sp>
        <p:nvSpPr>
          <p:cNvPr id="84" name="Down Arrow 83"/>
          <p:cNvSpPr/>
          <p:nvPr/>
        </p:nvSpPr>
        <p:spPr>
          <a:xfrm>
            <a:off x="4666653" y="3421743"/>
            <a:ext cx="392624" cy="228600"/>
          </a:xfrm>
          <a:prstGeom prst="downArrow">
            <a:avLst/>
          </a:prstGeom>
          <a:solidFill>
            <a:srgbClr val="00CC00"/>
          </a:solidFill>
          <a:ln>
            <a:solidFill>
              <a:srgbClr val="00CC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200">
              <a:solidFill>
                <a:schemeClr val="tx1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4541683" y="3410860"/>
            <a:ext cx="609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solidFill>
                  <a:schemeClr val="tx1"/>
                </a:solidFill>
              </a:rPr>
              <a:t>OK</a:t>
            </a:r>
            <a:endParaRPr lang="de-DE" sz="900" dirty="0">
              <a:solidFill>
                <a:schemeClr val="tx1"/>
              </a:solidFill>
            </a:endParaRPr>
          </a:p>
        </p:txBody>
      </p:sp>
      <p:sp>
        <p:nvSpPr>
          <p:cNvPr id="87" name="Down Arrow 86"/>
          <p:cNvSpPr/>
          <p:nvPr/>
        </p:nvSpPr>
        <p:spPr>
          <a:xfrm rot="5400000">
            <a:off x="2470116" y="4596622"/>
            <a:ext cx="253258" cy="284647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200">
              <a:solidFill>
                <a:schemeClr val="tx1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2480655" y="4601029"/>
            <a:ext cx="457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 smtClean="0">
                <a:solidFill>
                  <a:schemeClr val="tx1"/>
                </a:solidFill>
              </a:rPr>
              <a:t>no</a:t>
            </a:r>
            <a:endParaRPr lang="de-DE" sz="1000" dirty="0">
              <a:solidFill>
                <a:schemeClr val="tx1"/>
              </a:solidFill>
            </a:endParaRPr>
          </a:p>
        </p:txBody>
      </p:sp>
      <p:sp>
        <p:nvSpPr>
          <p:cNvPr id="89" name="Text Box 6"/>
          <p:cNvSpPr txBox="1">
            <a:spLocks noChangeArrowheads="1"/>
          </p:cNvSpPr>
          <p:nvPr/>
        </p:nvSpPr>
        <p:spPr bwMode="auto">
          <a:xfrm>
            <a:off x="990600" y="4604658"/>
            <a:ext cx="1386114" cy="3048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de-DE" sz="1200" dirty="0" smtClean="0">
                <a:solidFill>
                  <a:schemeClr val="tx1"/>
                </a:solidFill>
                <a:cs typeface="Arial" pitchFamily="34" charset="0"/>
              </a:rPr>
              <a:t>discard hit</a:t>
            </a:r>
            <a:endParaRPr kumimoji="0" 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90" name="Text Box 11"/>
          <p:cNvSpPr txBox="1">
            <a:spLocks noChangeArrowheads="1"/>
          </p:cNvSpPr>
          <p:nvPr/>
        </p:nvSpPr>
        <p:spPr bwMode="auto">
          <a:xfrm>
            <a:off x="4818743" y="4488543"/>
            <a:ext cx="1828800" cy="493486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ts val="1000"/>
              </a:spcAft>
            </a:pPr>
            <a:r>
              <a:rPr lang="de-DE" sz="1200" dirty="0" smtClean="0">
                <a:solidFill>
                  <a:schemeClr val="tx1"/>
                </a:solidFill>
                <a:cs typeface="Arial" pitchFamily="34" charset="0"/>
              </a:rPr>
              <a:t>r</a:t>
            </a:r>
            <a:r>
              <a:rPr kumimoji="0" 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eading frame (RF) ? </a:t>
            </a:r>
          </a:p>
        </p:txBody>
      </p:sp>
      <p:grpSp>
        <p:nvGrpSpPr>
          <p:cNvPr id="91" name="Group 90"/>
          <p:cNvGrpSpPr/>
          <p:nvPr/>
        </p:nvGrpSpPr>
        <p:grpSpPr>
          <a:xfrm rot="2578897">
            <a:off x="6196512" y="5038000"/>
            <a:ext cx="381000" cy="253258"/>
            <a:chOff x="4419600" y="2133600"/>
            <a:chExt cx="381000" cy="253258"/>
          </a:xfrm>
        </p:grpSpPr>
        <p:sp>
          <p:nvSpPr>
            <p:cNvPr id="92" name="Down Arrow 91"/>
            <p:cNvSpPr/>
            <p:nvPr/>
          </p:nvSpPr>
          <p:spPr>
            <a:xfrm rot="16200000">
              <a:off x="4521571" y="2107829"/>
              <a:ext cx="253258" cy="304800"/>
            </a:xfrm>
            <a:prstGeom prst="downArrow">
              <a:avLst/>
            </a:prstGeom>
            <a:solidFill>
              <a:srgbClr val="00CC00"/>
            </a:solidFill>
            <a:ln>
              <a:solidFill>
                <a:srgbClr val="00CC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200">
                <a:solidFill>
                  <a:schemeClr val="tx1"/>
                </a:solidFill>
              </a:endParaRPr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4419600" y="2133600"/>
              <a:ext cx="3810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000" dirty="0" smtClean="0">
                  <a:solidFill>
                    <a:schemeClr val="tx1"/>
                  </a:solidFill>
                </a:rPr>
                <a:t>yes</a:t>
              </a:r>
              <a:endParaRPr lang="de-DE" sz="10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94" name="Group 93"/>
          <p:cNvGrpSpPr/>
          <p:nvPr/>
        </p:nvGrpSpPr>
        <p:grpSpPr>
          <a:xfrm rot="916048">
            <a:off x="5149502" y="4880395"/>
            <a:ext cx="281585" cy="457847"/>
            <a:chOff x="4511495" y="3291647"/>
            <a:chExt cx="281585" cy="457847"/>
          </a:xfrm>
        </p:grpSpPr>
        <p:sp>
          <p:nvSpPr>
            <p:cNvPr id="95" name="Down Arrow 94"/>
            <p:cNvSpPr/>
            <p:nvPr/>
          </p:nvSpPr>
          <p:spPr>
            <a:xfrm rot="1862531">
              <a:off x="4511495" y="3464847"/>
              <a:ext cx="253258" cy="284647"/>
            </a:xfrm>
            <a:prstGeom prst="down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200">
                <a:solidFill>
                  <a:schemeClr val="tx1"/>
                </a:solidFill>
              </a:endParaRPr>
            </a:p>
          </p:txBody>
        </p:sp>
        <p:sp>
          <p:nvSpPr>
            <p:cNvPr id="96" name="TextBox 95"/>
            <p:cNvSpPr txBox="1"/>
            <p:nvPr/>
          </p:nvSpPr>
          <p:spPr>
            <a:xfrm rot="18265601">
              <a:off x="4441370" y="3397136"/>
              <a:ext cx="4572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000" dirty="0" smtClean="0">
                  <a:solidFill>
                    <a:schemeClr val="tx1"/>
                  </a:solidFill>
                </a:rPr>
                <a:t>no</a:t>
              </a:r>
              <a:endParaRPr lang="de-DE" sz="1000" dirty="0">
                <a:solidFill>
                  <a:schemeClr val="tx1"/>
                </a:solidFill>
              </a:endParaRPr>
            </a:p>
          </p:txBody>
        </p:sp>
      </p:grpSp>
      <p:sp>
        <p:nvSpPr>
          <p:cNvPr id="98" name="Down Arrow 97"/>
          <p:cNvSpPr/>
          <p:nvPr/>
        </p:nvSpPr>
        <p:spPr>
          <a:xfrm>
            <a:off x="3495913" y="5069112"/>
            <a:ext cx="392624" cy="228600"/>
          </a:xfrm>
          <a:prstGeom prst="downArrow">
            <a:avLst/>
          </a:prstGeom>
          <a:solidFill>
            <a:srgbClr val="00CC00"/>
          </a:solidFill>
          <a:ln>
            <a:solidFill>
              <a:srgbClr val="00CC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200">
              <a:solidFill>
                <a:schemeClr val="tx1"/>
              </a:solidFill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3370943" y="5058229"/>
            <a:ext cx="609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solidFill>
                  <a:schemeClr val="tx1"/>
                </a:solidFill>
              </a:rPr>
              <a:t>yes</a:t>
            </a:r>
            <a:endParaRPr lang="de-DE" sz="900" dirty="0">
              <a:solidFill>
                <a:schemeClr val="tx1"/>
              </a:solidFill>
            </a:endParaRPr>
          </a:p>
        </p:txBody>
      </p:sp>
      <p:sp>
        <p:nvSpPr>
          <p:cNvPr id="100" name="Text Box 6"/>
          <p:cNvSpPr txBox="1">
            <a:spLocks noChangeArrowheads="1"/>
          </p:cNvSpPr>
          <p:nvPr/>
        </p:nvSpPr>
        <p:spPr bwMode="auto">
          <a:xfrm>
            <a:off x="5943599" y="5363028"/>
            <a:ext cx="1161143" cy="30971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new exon?</a:t>
            </a:r>
          </a:p>
        </p:txBody>
      </p:sp>
      <p:sp>
        <p:nvSpPr>
          <p:cNvPr id="101" name="Text Box 6"/>
          <p:cNvSpPr txBox="1">
            <a:spLocks noChangeArrowheads="1"/>
          </p:cNvSpPr>
          <p:nvPr/>
        </p:nvSpPr>
        <p:spPr bwMode="auto">
          <a:xfrm>
            <a:off x="3113316" y="5363029"/>
            <a:ext cx="1143000" cy="30971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new gene?</a:t>
            </a:r>
          </a:p>
        </p:txBody>
      </p:sp>
      <p:sp>
        <p:nvSpPr>
          <p:cNvPr id="104" name="Down Arrow 103"/>
          <p:cNvSpPr/>
          <p:nvPr/>
        </p:nvSpPr>
        <p:spPr>
          <a:xfrm>
            <a:off x="6408057" y="5751286"/>
            <a:ext cx="304800" cy="228600"/>
          </a:xfrm>
          <a:prstGeom prst="downArrow">
            <a:avLst/>
          </a:prstGeom>
          <a:solidFill>
            <a:schemeClr val="accent2"/>
          </a:solidFill>
          <a:ln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200">
              <a:solidFill>
                <a:schemeClr val="tx1"/>
              </a:solidFill>
            </a:endParaRPr>
          </a:p>
        </p:txBody>
      </p:sp>
      <p:sp>
        <p:nvSpPr>
          <p:cNvPr id="107" name="Down Arrow 106"/>
          <p:cNvSpPr/>
          <p:nvPr/>
        </p:nvSpPr>
        <p:spPr>
          <a:xfrm rot="16200000">
            <a:off x="3584503" y="1790700"/>
            <a:ext cx="304800" cy="228600"/>
          </a:xfrm>
          <a:prstGeom prst="downArrow">
            <a:avLst/>
          </a:prstGeom>
          <a:solidFill>
            <a:schemeClr val="accent2"/>
          </a:solidFill>
          <a:ln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200">
              <a:solidFill>
                <a:schemeClr val="tx1"/>
              </a:solidFill>
            </a:endParaRPr>
          </a:p>
        </p:txBody>
      </p:sp>
      <p:sp>
        <p:nvSpPr>
          <p:cNvPr id="108" name="Down Arrow 107"/>
          <p:cNvSpPr/>
          <p:nvPr/>
        </p:nvSpPr>
        <p:spPr>
          <a:xfrm>
            <a:off x="4699000" y="2111829"/>
            <a:ext cx="304800" cy="228600"/>
          </a:xfrm>
          <a:prstGeom prst="downArrow">
            <a:avLst/>
          </a:prstGeom>
          <a:solidFill>
            <a:schemeClr val="accent2"/>
          </a:solidFill>
          <a:ln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200">
              <a:solidFill>
                <a:schemeClr val="tx1"/>
              </a:solidFill>
            </a:endParaRPr>
          </a:p>
        </p:txBody>
      </p:sp>
      <p:sp>
        <p:nvSpPr>
          <p:cNvPr id="109" name="Text Box 6"/>
          <p:cNvSpPr txBox="1">
            <a:spLocks noChangeArrowheads="1"/>
          </p:cNvSpPr>
          <p:nvPr/>
        </p:nvSpPr>
        <p:spPr bwMode="auto">
          <a:xfrm>
            <a:off x="4648200" y="6019800"/>
            <a:ext cx="1175657" cy="4572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de-DE" sz="1200" dirty="0">
                <a:solidFill>
                  <a:schemeClr val="tx1"/>
                </a:solidFill>
                <a:cs typeface="Arial" pitchFamily="34" charset="0"/>
              </a:rPr>
              <a:t>c</a:t>
            </a:r>
            <a:r>
              <a:rPr lang="de-DE" sz="1200" dirty="0" smtClean="0">
                <a:solidFill>
                  <a:schemeClr val="tx1"/>
                </a:solidFill>
                <a:cs typeface="Arial" pitchFamily="34" charset="0"/>
              </a:rPr>
              <a:t>heck neighborhood</a:t>
            </a:r>
            <a:endParaRPr kumimoji="0" 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10" name="Down Arrow 109"/>
          <p:cNvSpPr/>
          <p:nvPr/>
        </p:nvSpPr>
        <p:spPr>
          <a:xfrm>
            <a:off x="5148943" y="5744029"/>
            <a:ext cx="304800" cy="228600"/>
          </a:xfrm>
          <a:prstGeom prst="downArrow">
            <a:avLst/>
          </a:prstGeom>
          <a:solidFill>
            <a:schemeClr val="accent2"/>
          </a:solidFill>
          <a:ln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20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533400" y="488950"/>
            <a:ext cx="8218488" cy="1339850"/>
          </a:xfrm>
        </p:spPr>
        <p:txBody>
          <a:bodyPr/>
          <a:lstStyle/>
          <a:p>
            <a:r>
              <a:rPr lang="en-US" sz="3800" dirty="0" err="1" smtClean="0"/>
              <a:t>nTARs</a:t>
            </a:r>
            <a:r>
              <a:rPr lang="en-US" sz="3800" dirty="0" smtClean="0"/>
              <a:t> – raw output</a:t>
            </a:r>
            <a:endParaRPr lang="de-DE" sz="3800" dirty="0" smtClean="0"/>
          </a:p>
        </p:txBody>
      </p:sp>
      <p:sp>
        <p:nvSpPr>
          <p:cNvPr id="46" name="Text Box 6"/>
          <p:cNvSpPr txBox="1">
            <a:spLocks noChangeArrowheads="1"/>
          </p:cNvSpPr>
          <p:nvPr/>
        </p:nvSpPr>
        <p:spPr bwMode="auto">
          <a:xfrm>
            <a:off x="533400" y="1958876"/>
            <a:ext cx="1524000" cy="533400"/>
          </a:xfrm>
          <a:prstGeom prst="rect">
            <a:avLst/>
          </a:prstGeom>
          <a:solidFill>
            <a:srgbClr val="FBB63B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de-DE" sz="1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position</a:t>
            </a:r>
          </a:p>
        </p:txBody>
      </p:sp>
      <p:sp>
        <p:nvSpPr>
          <p:cNvPr id="47" name="Text Box 6"/>
          <p:cNvSpPr txBox="1">
            <a:spLocks noChangeArrowheads="1"/>
          </p:cNvSpPr>
          <p:nvPr/>
        </p:nvSpPr>
        <p:spPr bwMode="auto">
          <a:xfrm>
            <a:off x="2133600" y="1958876"/>
            <a:ext cx="1676400" cy="533400"/>
          </a:xfrm>
          <a:prstGeom prst="rect">
            <a:avLst/>
          </a:prstGeom>
          <a:solidFill>
            <a:srgbClr val="FBB63B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de-DE" sz="1500" b="1" dirty="0" smtClean="0">
                <a:solidFill>
                  <a:schemeClr val="tx1"/>
                </a:solidFill>
                <a:cs typeface="Arial" pitchFamily="34" charset="0"/>
              </a:rPr>
              <a:t>quality</a:t>
            </a:r>
            <a:endParaRPr kumimoji="0" lang="de-DE" sz="15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48" name="Text Box 6"/>
          <p:cNvSpPr txBox="1">
            <a:spLocks noChangeArrowheads="1"/>
          </p:cNvSpPr>
          <p:nvPr/>
        </p:nvSpPr>
        <p:spPr bwMode="auto">
          <a:xfrm>
            <a:off x="3886200" y="1958876"/>
            <a:ext cx="1524000" cy="533400"/>
          </a:xfrm>
          <a:prstGeom prst="rect">
            <a:avLst/>
          </a:prstGeom>
          <a:solidFill>
            <a:srgbClr val="FBB63B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 defTabSz="914400">
              <a:spcAft>
                <a:spcPts val="1000"/>
              </a:spcAft>
              <a:buClrTx/>
              <a:buSzTx/>
            </a:pPr>
            <a:r>
              <a:rPr lang="de-DE" sz="1500" b="1" dirty="0" smtClean="0">
                <a:solidFill>
                  <a:schemeClr val="tx1"/>
                </a:solidFill>
                <a:cs typeface="Arial" pitchFamily="34" charset="0"/>
              </a:rPr>
              <a:t>neighborhood/ overlap</a:t>
            </a:r>
            <a:endParaRPr kumimoji="0" lang="de-DE" sz="15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49" name="Text Box 6"/>
          <p:cNvSpPr txBox="1">
            <a:spLocks noChangeArrowheads="1"/>
          </p:cNvSpPr>
          <p:nvPr/>
        </p:nvSpPr>
        <p:spPr bwMode="auto">
          <a:xfrm>
            <a:off x="5486400" y="1958876"/>
            <a:ext cx="1524000" cy="533400"/>
          </a:xfrm>
          <a:prstGeom prst="rect">
            <a:avLst/>
          </a:prstGeom>
          <a:solidFill>
            <a:srgbClr val="FBB63B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de-DE" sz="1500" b="1" dirty="0" smtClean="0">
                <a:solidFill>
                  <a:schemeClr val="tx1"/>
                </a:solidFill>
                <a:cs typeface="Arial" pitchFamily="34" charset="0"/>
              </a:rPr>
              <a:t>connections</a:t>
            </a:r>
            <a:endParaRPr kumimoji="0" lang="de-DE" sz="15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33400" y="2644676"/>
            <a:ext cx="1524000" cy="230832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de-DE" sz="1200" dirty="0" smtClean="0">
                <a:solidFill>
                  <a:schemeClr val="tx1"/>
                </a:solidFill>
              </a:rPr>
              <a:t> chromosome</a:t>
            </a:r>
          </a:p>
          <a:p>
            <a:pPr>
              <a:buFont typeface="Arial" pitchFamily="34" charset="0"/>
              <a:buChar char="•"/>
            </a:pPr>
            <a:r>
              <a:rPr lang="de-DE" sz="1200" dirty="0" smtClean="0">
                <a:solidFill>
                  <a:schemeClr val="tx1"/>
                </a:solidFill>
              </a:rPr>
              <a:t> start</a:t>
            </a:r>
          </a:p>
          <a:p>
            <a:pPr>
              <a:buFont typeface="Arial" pitchFamily="34" charset="0"/>
              <a:buChar char="•"/>
            </a:pPr>
            <a:r>
              <a:rPr lang="de-DE" sz="1200" dirty="0" smtClean="0">
                <a:solidFill>
                  <a:schemeClr val="tx1"/>
                </a:solidFill>
              </a:rPr>
              <a:t> end</a:t>
            </a:r>
          </a:p>
          <a:p>
            <a:pPr>
              <a:buFont typeface="Arial" pitchFamily="34" charset="0"/>
              <a:buChar char="•"/>
            </a:pPr>
            <a:endParaRPr lang="de-DE" sz="1200" dirty="0" smtClean="0">
              <a:solidFill>
                <a:schemeClr val="tx1"/>
              </a:solidFill>
            </a:endParaRPr>
          </a:p>
          <a:p>
            <a:endParaRPr lang="de-DE" sz="1200" dirty="0">
              <a:solidFill>
                <a:schemeClr val="tx1"/>
              </a:solidFill>
            </a:endParaRPr>
          </a:p>
          <a:p>
            <a:endParaRPr lang="de-DE" sz="1200" dirty="0" smtClean="0">
              <a:solidFill>
                <a:schemeClr val="tx1"/>
              </a:solidFill>
            </a:endParaRPr>
          </a:p>
          <a:p>
            <a:endParaRPr lang="de-DE" sz="1200" dirty="0">
              <a:solidFill>
                <a:schemeClr val="tx1"/>
              </a:solidFill>
            </a:endParaRPr>
          </a:p>
          <a:p>
            <a:endParaRPr lang="de-DE" sz="1200" dirty="0" smtClean="0">
              <a:solidFill>
                <a:schemeClr val="tx1"/>
              </a:solidFill>
            </a:endParaRPr>
          </a:p>
          <a:p>
            <a:endParaRPr lang="de-DE" sz="1200" dirty="0">
              <a:solidFill>
                <a:schemeClr val="tx1"/>
              </a:solidFill>
            </a:endParaRPr>
          </a:p>
          <a:p>
            <a:endParaRPr lang="de-DE" sz="1200" dirty="0" smtClean="0">
              <a:solidFill>
                <a:schemeClr val="tx1"/>
              </a:solidFill>
            </a:endParaRPr>
          </a:p>
          <a:p>
            <a:endParaRPr lang="de-DE" sz="1200" dirty="0">
              <a:solidFill>
                <a:schemeClr val="tx1"/>
              </a:solidFill>
            </a:endParaRPr>
          </a:p>
          <a:p>
            <a:endParaRPr lang="de-DE" sz="1200" dirty="0" smtClean="0">
              <a:solidFill>
                <a:schemeClr val="tx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2133600" y="2644676"/>
            <a:ext cx="1676400" cy="230832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de-DE" sz="1200" dirty="0" smtClean="0">
                <a:solidFill>
                  <a:schemeClr val="tx1"/>
                </a:solidFill>
              </a:rPr>
              <a:t> avg. mapping quality</a:t>
            </a:r>
          </a:p>
          <a:p>
            <a:pPr>
              <a:buFont typeface="Arial" pitchFamily="34" charset="0"/>
              <a:buChar char="•"/>
            </a:pPr>
            <a:r>
              <a:rPr lang="de-DE" sz="1200" dirty="0" smtClean="0">
                <a:solidFill>
                  <a:schemeClr val="tx1"/>
                </a:solidFill>
              </a:rPr>
              <a:t> avg. base quality</a:t>
            </a:r>
          </a:p>
          <a:p>
            <a:pPr>
              <a:buFont typeface="Arial" pitchFamily="34" charset="0"/>
              <a:buChar char="•"/>
            </a:pPr>
            <a:endParaRPr lang="de-DE" sz="1200" dirty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endParaRPr lang="de-DE" sz="1200" dirty="0" smtClean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endParaRPr lang="de-DE" sz="1200" dirty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endParaRPr lang="de-DE" sz="1200" dirty="0" smtClean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endParaRPr lang="de-DE" sz="1200" dirty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endParaRPr lang="de-DE" sz="1200" dirty="0" smtClean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endParaRPr lang="de-DE" sz="1200" dirty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endParaRPr lang="de-DE" sz="1200" dirty="0" smtClean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endParaRPr lang="de-DE" sz="1200" dirty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endParaRPr lang="de-DE" sz="1200" dirty="0" smtClean="0">
              <a:solidFill>
                <a:schemeClr val="tx1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3886200" y="2644676"/>
            <a:ext cx="1524000" cy="230832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de-DE" sz="1200" dirty="0" smtClean="0">
                <a:solidFill>
                  <a:schemeClr val="tx1"/>
                </a:solidFill>
              </a:rPr>
              <a:t> closest genes </a:t>
            </a:r>
          </a:p>
          <a:p>
            <a:r>
              <a:rPr lang="de-DE" sz="1200" dirty="0">
                <a:solidFill>
                  <a:schemeClr val="tx1"/>
                </a:solidFill>
              </a:rPr>
              <a:t> </a:t>
            </a:r>
            <a:r>
              <a:rPr lang="de-DE" sz="1200" dirty="0" smtClean="0">
                <a:solidFill>
                  <a:schemeClr val="tx1"/>
                </a:solidFill>
              </a:rPr>
              <a:t> + distance</a:t>
            </a:r>
          </a:p>
          <a:p>
            <a:pPr>
              <a:buFont typeface="Arial" pitchFamily="34" charset="0"/>
              <a:buChar char="•"/>
            </a:pPr>
            <a:r>
              <a:rPr lang="de-DE" sz="1200" dirty="0" smtClean="0">
                <a:solidFill>
                  <a:schemeClr val="tx1"/>
                </a:solidFill>
              </a:rPr>
              <a:t> overlapping </a:t>
            </a:r>
          </a:p>
          <a:p>
            <a:r>
              <a:rPr lang="de-DE" sz="1200" dirty="0">
                <a:solidFill>
                  <a:schemeClr val="tx1"/>
                </a:solidFill>
              </a:rPr>
              <a:t> </a:t>
            </a:r>
            <a:r>
              <a:rPr lang="de-DE" sz="1200" dirty="0" smtClean="0">
                <a:solidFill>
                  <a:schemeClr val="tx1"/>
                </a:solidFill>
              </a:rPr>
              <a:t> known regions   </a:t>
            </a:r>
          </a:p>
          <a:p>
            <a:r>
              <a:rPr lang="de-DE" sz="1200" dirty="0">
                <a:solidFill>
                  <a:schemeClr val="tx1"/>
                </a:solidFill>
              </a:rPr>
              <a:t> </a:t>
            </a:r>
            <a:r>
              <a:rPr lang="de-DE" sz="1200" dirty="0" smtClean="0">
                <a:solidFill>
                  <a:schemeClr val="tx1"/>
                </a:solidFill>
              </a:rPr>
              <a:t> (i.e. </a:t>
            </a:r>
            <a:r>
              <a:rPr lang="de-DE" sz="1200" dirty="0">
                <a:solidFill>
                  <a:schemeClr val="tx1"/>
                </a:solidFill>
              </a:rPr>
              <a:t>i</a:t>
            </a:r>
            <a:r>
              <a:rPr lang="de-DE" sz="1200" dirty="0" smtClean="0">
                <a:solidFill>
                  <a:schemeClr val="tx1"/>
                </a:solidFill>
              </a:rPr>
              <a:t>ntrons)</a:t>
            </a:r>
          </a:p>
          <a:p>
            <a:endParaRPr lang="de-DE" sz="1200" dirty="0">
              <a:solidFill>
                <a:schemeClr val="tx1"/>
              </a:solidFill>
            </a:endParaRPr>
          </a:p>
          <a:p>
            <a:endParaRPr lang="de-DE" sz="1200" dirty="0" smtClean="0">
              <a:solidFill>
                <a:schemeClr val="tx1"/>
              </a:solidFill>
            </a:endParaRPr>
          </a:p>
          <a:p>
            <a:endParaRPr lang="de-DE" sz="1200" dirty="0">
              <a:solidFill>
                <a:schemeClr val="tx1"/>
              </a:solidFill>
            </a:endParaRPr>
          </a:p>
          <a:p>
            <a:endParaRPr lang="de-DE" sz="1200" dirty="0" smtClean="0">
              <a:solidFill>
                <a:schemeClr val="tx1"/>
              </a:solidFill>
            </a:endParaRPr>
          </a:p>
          <a:p>
            <a:endParaRPr lang="de-DE" sz="1200" dirty="0">
              <a:solidFill>
                <a:schemeClr val="tx1"/>
              </a:solidFill>
            </a:endParaRPr>
          </a:p>
          <a:p>
            <a:endParaRPr lang="de-DE" sz="1200" dirty="0" smtClean="0">
              <a:solidFill>
                <a:schemeClr val="tx1"/>
              </a:solidFill>
            </a:endParaRPr>
          </a:p>
          <a:p>
            <a:endParaRPr lang="de-DE" sz="1200" dirty="0" smtClean="0">
              <a:solidFill>
                <a:schemeClr val="tx1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5486400" y="2644676"/>
            <a:ext cx="1524000" cy="230832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de-DE" sz="1200" dirty="0" smtClean="0">
                <a:solidFill>
                  <a:schemeClr val="tx1"/>
                </a:solidFill>
              </a:rPr>
              <a:t> gene</a:t>
            </a:r>
          </a:p>
          <a:p>
            <a:pPr>
              <a:buFont typeface="Arial" pitchFamily="34" charset="0"/>
              <a:buChar char="•"/>
            </a:pPr>
            <a:r>
              <a:rPr lang="de-DE" sz="1200" dirty="0" smtClean="0">
                <a:solidFill>
                  <a:schemeClr val="tx1"/>
                </a:solidFill>
              </a:rPr>
              <a:t> isoform</a:t>
            </a:r>
          </a:p>
          <a:p>
            <a:pPr>
              <a:buFont typeface="Arial" pitchFamily="34" charset="0"/>
              <a:buChar char="•"/>
            </a:pPr>
            <a:r>
              <a:rPr lang="de-DE" sz="1200" dirty="0">
                <a:solidFill>
                  <a:schemeClr val="tx1"/>
                </a:solidFill>
              </a:rPr>
              <a:t> </a:t>
            </a:r>
            <a:r>
              <a:rPr lang="de-DE" sz="1200" dirty="0" smtClean="0">
                <a:solidFill>
                  <a:schemeClr val="tx1"/>
                </a:solidFill>
              </a:rPr>
              <a:t>region type</a:t>
            </a:r>
          </a:p>
          <a:p>
            <a:pPr>
              <a:buFont typeface="Arial" pitchFamily="34" charset="0"/>
              <a:buChar char="•"/>
            </a:pPr>
            <a:r>
              <a:rPr lang="de-DE" sz="1200" dirty="0" smtClean="0">
                <a:solidFill>
                  <a:schemeClr val="tx1"/>
                </a:solidFill>
              </a:rPr>
              <a:t> #supporting pairs</a:t>
            </a:r>
          </a:p>
          <a:p>
            <a:pPr>
              <a:buFont typeface="Arial" pitchFamily="34" charset="0"/>
              <a:buChar char="•"/>
            </a:pPr>
            <a:r>
              <a:rPr lang="de-DE" sz="1200" dirty="0" smtClean="0">
                <a:solidFill>
                  <a:schemeClr val="tx1"/>
                </a:solidFill>
              </a:rPr>
              <a:t> #supporting  (splitted) reads</a:t>
            </a:r>
          </a:p>
          <a:p>
            <a:pPr>
              <a:buFont typeface="Arial" pitchFamily="34" charset="0"/>
              <a:buChar char="•"/>
            </a:pPr>
            <a:endParaRPr lang="de-DE" sz="1200" dirty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endParaRPr lang="de-DE" sz="1200" dirty="0" smtClean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endParaRPr lang="de-DE" sz="1200" dirty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endParaRPr lang="de-DE" sz="1200" dirty="0" smtClean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endParaRPr lang="de-DE" sz="1200" dirty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endParaRPr lang="de-DE" sz="1200" dirty="0" smtClean="0">
              <a:solidFill>
                <a:schemeClr val="tx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7086600" y="2644676"/>
            <a:ext cx="1752600" cy="230832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de-DE" sz="1200" dirty="0" smtClean="0">
                <a:solidFill>
                  <a:schemeClr val="tx1"/>
                </a:solidFill>
              </a:rPr>
              <a:t> longest RF</a:t>
            </a:r>
          </a:p>
          <a:p>
            <a:r>
              <a:rPr lang="de-DE" sz="1200" dirty="0" smtClean="0">
                <a:solidFill>
                  <a:schemeClr val="tx1"/>
                </a:solidFill>
              </a:rPr>
              <a:t>  (both strands)</a:t>
            </a:r>
          </a:p>
          <a:p>
            <a:pPr>
              <a:buFont typeface="Arial" pitchFamily="34" charset="0"/>
              <a:buChar char="•"/>
            </a:pPr>
            <a:r>
              <a:rPr lang="de-DE" sz="1200" dirty="0" smtClean="0">
                <a:solidFill>
                  <a:schemeClr val="tx1"/>
                </a:solidFill>
              </a:rPr>
              <a:t> earliest start codon  </a:t>
            </a:r>
          </a:p>
          <a:p>
            <a:r>
              <a:rPr lang="de-DE" sz="1200" dirty="0">
                <a:solidFill>
                  <a:schemeClr val="tx1"/>
                </a:solidFill>
              </a:rPr>
              <a:t> </a:t>
            </a:r>
            <a:r>
              <a:rPr lang="de-DE" sz="1200" dirty="0" smtClean="0">
                <a:solidFill>
                  <a:schemeClr val="tx1"/>
                </a:solidFill>
              </a:rPr>
              <a:t> position (both RFs)</a:t>
            </a:r>
          </a:p>
          <a:p>
            <a:pPr>
              <a:buFont typeface="Arial" pitchFamily="34" charset="0"/>
              <a:buChar char="•"/>
            </a:pPr>
            <a:r>
              <a:rPr lang="de-DE" sz="1200" dirty="0" smtClean="0">
                <a:solidFill>
                  <a:schemeClr val="tx1"/>
                </a:solidFill>
              </a:rPr>
              <a:t> sequence around </a:t>
            </a:r>
          </a:p>
          <a:p>
            <a:r>
              <a:rPr lang="de-DE" sz="1200" dirty="0">
                <a:solidFill>
                  <a:schemeClr val="tx1"/>
                </a:solidFill>
              </a:rPr>
              <a:t> </a:t>
            </a:r>
            <a:r>
              <a:rPr lang="de-DE" sz="1200" dirty="0" smtClean="0">
                <a:solidFill>
                  <a:schemeClr val="tx1"/>
                </a:solidFill>
              </a:rPr>
              <a:t> start- and end point </a:t>
            </a:r>
          </a:p>
          <a:p>
            <a:r>
              <a:rPr lang="de-DE" sz="1200" dirty="0">
                <a:solidFill>
                  <a:schemeClr val="tx1"/>
                </a:solidFill>
              </a:rPr>
              <a:t> </a:t>
            </a:r>
            <a:r>
              <a:rPr lang="de-DE" sz="1200" dirty="0" smtClean="0">
                <a:solidFill>
                  <a:schemeClr val="tx1"/>
                </a:solidFill>
              </a:rPr>
              <a:t> of splitted reads </a:t>
            </a:r>
          </a:p>
          <a:p>
            <a:r>
              <a:rPr lang="de-DE" sz="1200" dirty="0">
                <a:solidFill>
                  <a:schemeClr val="tx1"/>
                </a:solidFill>
              </a:rPr>
              <a:t> </a:t>
            </a:r>
            <a:r>
              <a:rPr lang="de-DE" sz="1200" dirty="0" smtClean="0">
                <a:solidFill>
                  <a:schemeClr val="tx1"/>
                </a:solidFill>
              </a:rPr>
              <a:t> (possible splice site)</a:t>
            </a:r>
          </a:p>
          <a:p>
            <a:endParaRPr lang="de-DE" sz="1200" dirty="0">
              <a:solidFill>
                <a:schemeClr val="tx1"/>
              </a:solidFill>
            </a:endParaRPr>
          </a:p>
          <a:p>
            <a:endParaRPr lang="de-DE" sz="1200" dirty="0" smtClean="0">
              <a:solidFill>
                <a:schemeClr val="tx1"/>
              </a:solidFill>
            </a:endParaRPr>
          </a:p>
          <a:p>
            <a:endParaRPr lang="de-DE" sz="1200" dirty="0">
              <a:solidFill>
                <a:schemeClr val="tx1"/>
              </a:solidFill>
            </a:endParaRPr>
          </a:p>
          <a:p>
            <a:endParaRPr lang="de-DE" sz="1200" dirty="0" smtClean="0">
              <a:solidFill>
                <a:schemeClr val="tx1"/>
              </a:solidFill>
            </a:endParaRPr>
          </a:p>
        </p:txBody>
      </p:sp>
      <p:sp>
        <p:nvSpPr>
          <p:cNvPr id="55" name="Text Box 6"/>
          <p:cNvSpPr txBox="1">
            <a:spLocks noChangeArrowheads="1"/>
          </p:cNvSpPr>
          <p:nvPr/>
        </p:nvSpPr>
        <p:spPr bwMode="auto">
          <a:xfrm>
            <a:off x="7086600" y="1958876"/>
            <a:ext cx="1752600" cy="533400"/>
          </a:xfrm>
          <a:prstGeom prst="rect">
            <a:avLst/>
          </a:prstGeom>
          <a:solidFill>
            <a:srgbClr val="FBB63B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de-DE" sz="1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other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1981200" y="228600"/>
            <a:ext cx="7086600" cy="1339850"/>
          </a:xfrm>
        </p:spPr>
        <p:txBody>
          <a:bodyPr/>
          <a:lstStyle/>
          <a:p>
            <a:r>
              <a:rPr lang="en-US" sz="3400" dirty="0" err="1" smtClean="0"/>
              <a:t>nTars</a:t>
            </a:r>
            <a:r>
              <a:rPr lang="en-US" sz="3400" dirty="0" smtClean="0"/>
              <a:t> – example </a:t>
            </a:r>
            <a:r>
              <a:rPr lang="en-US" sz="1400" dirty="0" smtClean="0"/>
              <a:t>(NA06984.1.M_111124_4.bam)</a:t>
            </a:r>
            <a:endParaRPr lang="de-DE" sz="1400" dirty="0" smtClean="0"/>
          </a:p>
        </p:txBody>
      </p:sp>
      <p:pic>
        <p:nvPicPr>
          <p:cNvPr id="563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856637"/>
            <a:ext cx="8599783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609600" y="5673060"/>
            <a:ext cx="1905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>
                <a:solidFill>
                  <a:schemeClr val="tx1"/>
                </a:solidFill>
              </a:rPr>
              <a:t>RP3-395M20.7</a:t>
            </a:r>
            <a:endParaRPr lang="de-DE" sz="1200" dirty="0">
              <a:solidFill>
                <a:schemeClr val="tx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934200" y="5676037"/>
            <a:ext cx="1905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>
                <a:solidFill>
                  <a:schemeClr val="tx1"/>
                </a:solidFill>
              </a:rPr>
              <a:t>RP3-395M20.9</a:t>
            </a:r>
            <a:endParaRPr lang="de-DE" sz="1200" dirty="0">
              <a:solidFill>
                <a:schemeClr val="tx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667000" y="1196370"/>
            <a:ext cx="502920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500" dirty="0" smtClean="0">
                <a:solidFill>
                  <a:schemeClr val="tx1"/>
                </a:solidFill>
              </a:rPr>
              <a:t>nTar length = 528bp, 120 aa RF at the end </a:t>
            </a:r>
          </a:p>
          <a:p>
            <a:r>
              <a:rPr lang="de-DE" sz="1500" dirty="0" smtClean="0">
                <a:solidFill>
                  <a:schemeClr val="tx1"/>
                </a:solidFill>
              </a:rPr>
              <a:t>nTar avg. base quality = 32.67</a:t>
            </a:r>
          </a:p>
          <a:p>
            <a:r>
              <a:rPr lang="de-DE" sz="1500" dirty="0" smtClean="0">
                <a:solidFill>
                  <a:schemeClr val="tx1"/>
                </a:solidFill>
              </a:rPr>
              <a:t>nTar avg. mapping quality = 195.61</a:t>
            </a:r>
          </a:p>
        </p:txBody>
      </p:sp>
      <p:grpSp>
        <p:nvGrpSpPr>
          <p:cNvPr id="90" name="Group 89"/>
          <p:cNvGrpSpPr/>
          <p:nvPr/>
        </p:nvGrpSpPr>
        <p:grpSpPr>
          <a:xfrm>
            <a:off x="2667000" y="2094637"/>
            <a:ext cx="3962400" cy="706398"/>
            <a:chOff x="2667000" y="2094637"/>
            <a:chExt cx="3962400" cy="706398"/>
          </a:xfrm>
        </p:grpSpPr>
        <p:sp>
          <p:nvSpPr>
            <p:cNvPr id="19" name="TextBox 18"/>
            <p:cNvSpPr txBox="1"/>
            <p:nvPr/>
          </p:nvSpPr>
          <p:spPr>
            <a:xfrm>
              <a:off x="2667000" y="2094637"/>
              <a:ext cx="3962400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500" dirty="0" smtClean="0">
                  <a:solidFill>
                    <a:schemeClr val="tx1"/>
                  </a:solidFill>
                </a:rPr>
                <a:t>link between nTar and RP3-395M20.9 supported by 15 splitted reads /  21 pairs</a:t>
              </a:r>
              <a:endParaRPr lang="de-DE" sz="1500" dirty="0">
                <a:solidFill>
                  <a:schemeClr val="tx1"/>
                </a:solidFill>
              </a:endParaRPr>
            </a:p>
          </p:txBody>
        </p:sp>
        <p:cxnSp>
          <p:nvCxnSpPr>
            <p:cNvPr id="28" name="Straight Arrow Connector 27"/>
            <p:cNvCxnSpPr/>
            <p:nvPr/>
          </p:nvCxnSpPr>
          <p:spPr bwMode="auto">
            <a:xfrm flipH="1">
              <a:off x="2743200" y="2572435"/>
              <a:ext cx="457200" cy="228600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31" name="Straight Arrow Connector 30"/>
            <p:cNvCxnSpPr/>
            <p:nvPr/>
          </p:nvCxnSpPr>
          <p:spPr bwMode="auto">
            <a:xfrm>
              <a:off x="6096000" y="2572435"/>
              <a:ext cx="457200" cy="228600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22" name="Rounded Rectangle 21"/>
          <p:cNvSpPr/>
          <p:nvPr/>
        </p:nvSpPr>
        <p:spPr bwMode="auto">
          <a:xfrm>
            <a:off x="2362200" y="2856637"/>
            <a:ext cx="609600" cy="2382798"/>
          </a:xfrm>
          <a:prstGeom prst="roundRect">
            <a:avLst/>
          </a:prstGeom>
          <a:noFill/>
          <a:ln w="508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grpSp>
        <p:nvGrpSpPr>
          <p:cNvPr id="91" name="Group 90"/>
          <p:cNvGrpSpPr/>
          <p:nvPr/>
        </p:nvGrpSpPr>
        <p:grpSpPr>
          <a:xfrm>
            <a:off x="2209800" y="5696635"/>
            <a:ext cx="4724400" cy="704165"/>
            <a:chOff x="2209800" y="5696635"/>
            <a:chExt cx="4724400" cy="704165"/>
          </a:xfrm>
        </p:grpSpPr>
        <p:sp>
          <p:nvSpPr>
            <p:cNvPr id="15" name="TextBox 14"/>
            <p:cNvSpPr txBox="1"/>
            <p:nvPr/>
          </p:nvSpPr>
          <p:spPr>
            <a:xfrm>
              <a:off x="2209800" y="6077635"/>
              <a:ext cx="1828800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500" dirty="0" smtClean="0">
                  <a:solidFill>
                    <a:schemeClr val="tx1"/>
                  </a:solidFill>
                </a:rPr>
                <a:t>CAG|GTG</a:t>
              </a:r>
              <a:r>
                <a:rPr lang="de-DE" sz="1500" dirty="0" smtClean="0">
                  <a:solidFill>
                    <a:schemeClr val="bg1">
                      <a:lumMod val="65000"/>
                    </a:schemeClr>
                  </a:solidFill>
                </a:rPr>
                <a:t>G</a:t>
              </a:r>
              <a:r>
                <a:rPr lang="de-DE" sz="1500" dirty="0" smtClean="0">
                  <a:solidFill>
                    <a:schemeClr val="tx1"/>
                  </a:solidFill>
                </a:rPr>
                <a:t>G</a:t>
              </a:r>
              <a:r>
                <a:rPr lang="de-DE" sz="1500" dirty="0" smtClean="0">
                  <a:solidFill>
                    <a:schemeClr val="bg1">
                      <a:lumMod val="65000"/>
                    </a:schemeClr>
                  </a:solidFill>
                </a:rPr>
                <a:t>G</a:t>
              </a:r>
              <a:endParaRPr lang="de-DE" sz="15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6019800" y="6077635"/>
              <a:ext cx="914400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500" dirty="0" smtClean="0">
                  <a:solidFill>
                    <a:schemeClr val="tx1"/>
                  </a:solidFill>
                </a:rPr>
                <a:t>CAG|G</a:t>
              </a:r>
              <a:endParaRPr lang="de-DE" sz="1500" dirty="0">
                <a:solidFill>
                  <a:schemeClr val="tx1"/>
                </a:solidFill>
              </a:endParaRPr>
            </a:p>
          </p:txBody>
        </p:sp>
        <p:cxnSp>
          <p:nvCxnSpPr>
            <p:cNvPr id="41" name="Straight Connector 40"/>
            <p:cNvCxnSpPr/>
            <p:nvPr/>
          </p:nvCxnSpPr>
          <p:spPr bwMode="auto">
            <a:xfrm>
              <a:off x="2971800" y="5696635"/>
              <a:ext cx="685800" cy="457200"/>
            </a:xfrm>
            <a:prstGeom prst="lin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3" name="Straight Connector 42"/>
            <p:cNvCxnSpPr/>
            <p:nvPr/>
          </p:nvCxnSpPr>
          <p:spPr bwMode="auto">
            <a:xfrm flipV="1">
              <a:off x="2286000" y="5696635"/>
              <a:ext cx="609600" cy="457200"/>
            </a:xfrm>
            <a:prstGeom prst="lin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8" name="Straight Connector 57"/>
            <p:cNvCxnSpPr/>
            <p:nvPr/>
          </p:nvCxnSpPr>
          <p:spPr bwMode="auto">
            <a:xfrm flipH="1">
              <a:off x="6096000" y="5696635"/>
              <a:ext cx="261254" cy="457200"/>
            </a:xfrm>
            <a:prstGeom prst="lin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2" name="Straight Connector 61"/>
            <p:cNvCxnSpPr/>
            <p:nvPr/>
          </p:nvCxnSpPr>
          <p:spPr bwMode="auto">
            <a:xfrm>
              <a:off x="6400800" y="5696635"/>
              <a:ext cx="304800" cy="457200"/>
            </a:xfrm>
            <a:prstGeom prst="lin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87" name="Rectangle 86"/>
          <p:cNvSpPr/>
          <p:nvPr/>
        </p:nvSpPr>
        <p:spPr bwMode="auto">
          <a:xfrm>
            <a:off x="2895600" y="2971800"/>
            <a:ext cx="3429000" cy="1828800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2209800" y="1371600"/>
            <a:ext cx="5334000" cy="120032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de-DE" dirty="0" smtClean="0">
                <a:solidFill>
                  <a:schemeClr val="tx1"/>
                </a:solidFill>
              </a:rPr>
              <a:t> short reading frames</a:t>
            </a:r>
          </a:p>
          <a:p>
            <a:pPr>
              <a:buFont typeface="Arial" pitchFamily="34" charset="0"/>
              <a:buChar char="•"/>
            </a:pPr>
            <a:r>
              <a:rPr lang="de-DE" dirty="0" smtClean="0">
                <a:solidFill>
                  <a:schemeClr val="tx1"/>
                </a:solidFill>
              </a:rPr>
              <a:t> no link to known Tar </a:t>
            </a:r>
          </a:p>
          <a:p>
            <a:pPr>
              <a:buFont typeface="Arial" pitchFamily="34" charset="0"/>
              <a:buChar char="•"/>
            </a:pPr>
            <a:r>
              <a:rPr lang="de-DE" dirty="0" smtClean="0">
                <a:solidFill>
                  <a:schemeClr val="tx1"/>
                </a:solidFill>
              </a:rPr>
              <a:t> avg. base quality &lt; 19 for one part (dashed line) </a:t>
            </a:r>
          </a:p>
          <a:p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smtClean="0">
                <a:solidFill>
                  <a:schemeClr val="tx1"/>
                </a:solidFill>
              </a:rPr>
              <a:t>=&gt; discard hits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89" name="Rectangle 88"/>
          <p:cNvSpPr/>
          <p:nvPr/>
        </p:nvSpPr>
        <p:spPr bwMode="auto">
          <a:xfrm>
            <a:off x="4419600" y="3048000"/>
            <a:ext cx="914400" cy="1676400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1"/>
      <p:bldP spid="22" grpId="1" animBg="1"/>
      <p:bldP spid="87" grpId="0" animBg="1"/>
      <p:bldP spid="88" grpId="0" animBg="1"/>
      <p:bldP spid="8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64543" y="2642507"/>
            <a:ext cx="274320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04457" y="1672771"/>
            <a:ext cx="2743200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18488" cy="990600"/>
          </a:xfrm>
        </p:spPr>
        <p:txBody>
          <a:bodyPr/>
          <a:lstStyle/>
          <a:p>
            <a:r>
              <a:rPr lang="de-DE" sz="3400" dirty="0" smtClean="0"/>
              <a:t>nTar – outlook</a:t>
            </a:r>
            <a:endParaRPr lang="de-DE" sz="3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8800" y="1600200"/>
            <a:ext cx="4267200" cy="173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2057400" y="3654416"/>
            <a:ext cx="2286000" cy="276999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DE" sz="1200" dirty="0" smtClean="0">
                <a:solidFill>
                  <a:schemeClr val="bg1"/>
                </a:solidFill>
              </a:rPr>
              <a:t>known exon</a:t>
            </a:r>
            <a:endParaRPr lang="de-DE" sz="12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62000" y="4343400"/>
            <a:ext cx="7848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de-DE" dirty="0" smtClean="0">
                <a:solidFill>
                  <a:schemeClr val="tx1"/>
                </a:solidFill>
              </a:rPr>
              <a:t> identification of exact nTar borders (RF, splitted reads,...)</a:t>
            </a:r>
          </a:p>
          <a:p>
            <a:pPr>
              <a:buFont typeface="Arial" pitchFamily="34" charset="0"/>
              <a:buChar char="•"/>
            </a:pPr>
            <a:r>
              <a:rPr lang="de-DE" dirty="0" smtClean="0">
                <a:solidFill>
                  <a:schemeClr val="tx1"/>
                </a:solidFill>
              </a:rPr>
              <a:t> SNP dependent transcriptional regions	</a:t>
            </a:r>
          </a:p>
          <a:p>
            <a:r>
              <a:rPr lang="de-DE" dirty="0" smtClean="0">
                <a:solidFill>
                  <a:schemeClr val="tx1"/>
                </a:solidFill>
              </a:rPr>
              <a:t>	=&gt; „eQTL“ for nTARs (1000 Genomes SNPs)</a:t>
            </a:r>
          </a:p>
          <a:p>
            <a:pPr>
              <a:buFont typeface="Arial" pitchFamily="34" charset="0"/>
              <a:buChar char="•"/>
            </a:pPr>
            <a:r>
              <a:rPr lang="de-DE" dirty="0" smtClean="0">
                <a:solidFill>
                  <a:schemeClr val="tx1"/>
                </a:solidFill>
              </a:rPr>
              <a:t> how many nTars overlap with known exons?</a:t>
            </a:r>
          </a:p>
          <a:p>
            <a:pPr>
              <a:buFont typeface="Arial" pitchFamily="34" charset="0"/>
              <a:buChar char="•"/>
            </a:pPr>
            <a:r>
              <a:rPr lang="de-DE" dirty="0" smtClean="0">
                <a:solidFill>
                  <a:schemeClr val="tx1"/>
                </a:solidFill>
              </a:rPr>
              <a:t> find SNP-specific nTars on population seq level</a:t>
            </a:r>
          </a:p>
          <a:p>
            <a:pPr>
              <a:buFont typeface="Arial" pitchFamily="34" charset="0"/>
              <a:buChar char="•"/>
            </a:pPr>
            <a:r>
              <a:rPr lang="de-DE" dirty="0" smtClean="0">
                <a:solidFill>
                  <a:schemeClr val="tx1"/>
                </a:solidFill>
              </a:rPr>
              <a:t>Potential synergy with splice analysis part of main paper....</a:t>
            </a:r>
          </a:p>
        </p:txBody>
      </p:sp>
      <p:grpSp>
        <p:nvGrpSpPr>
          <p:cNvPr id="3" name="Group 33"/>
          <p:cNvGrpSpPr/>
          <p:nvPr/>
        </p:nvGrpSpPr>
        <p:grpSpPr>
          <a:xfrm>
            <a:off x="2895600" y="3349616"/>
            <a:ext cx="2971800" cy="276999"/>
            <a:chOff x="3048000" y="3591342"/>
            <a:chExt cx="2971800" cy="276999"/>
          </a:xfrm>
        </p:grpSpPr>
        <p:sp>
          <p:nvSpPr>
            <p:cNvPr id="22" name="TextBox 21"/>
            <p:cNvSpPr txBox="1"/>
            <p:nvPr/>
          </p:nvSpPr>
          <p:spPr>
            <a:xfrm>
              <a:off x="4419600" y="3591342"/>
              <a:ext cx="1600200" cy="276999"/>
            </a:xfrm>
            <a:prstGeom prst="rect">
              <a:avLst/>
            </a:prstGeom>
            <a:gradFill flip="none" rotWithShape="1">
              <a:gsLst>
                <a:gs pos="6000">
                  <a:schemeClr val="bg1"/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  <a:lin ang="10800000" scaled="1"/>
              <a:tileRect/>
            </a:gradFill>
            <a:ln>
              <a:noFill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endParaRPr lang="de-DE" sz="1200" dirty="0">
                <a:solidFill>
                  <a:schemeClr val="bg1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048000" y="3591342"/>
              <a:ext cx="1600200" cy="276999"/>
            </a:xfrm>
            <a:prstGeom prst="rect">
              <a:avLst/>
            </a:prstGeom>
            <a:gradFill flip="none" rotWithShape="1">
              <a:gsLst>
                <a:gs pos="6000">
                  <a:schemeClr val="bg1"/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  <a:lin ang="0" scaled="1"/>
              <a:tileRect/>
            </a:gradFill>
            <a:ln>
              <a:noFill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r"/>
              <a:r>
                <a:rPr lang="de-DE" sz="1200" dirty="0" smtClean="0">
                  <a:solidFill>
                    <a:schemeClr val="bg1"/>
                  </a:solidFill>
                </a:rPr>
                <a:t>nTar</a:t>
              </a:r>
              <a:endParaRPr lang="de-DE" sz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" name="Group 19"/>
          <p:cNvGrpSpPr/>
          <p:nvPr/>
        </p:nvGrpSpPr>
        <p:grpSpPr>
          <a:xfrm>
            <a:off x="1066800" y="3358685"/>
            <a:ext cx="467303" cy="621336"/>
            <a:chOff x="1066800" y="3358685"/>
            <a:chExt cx="467303" cy="621336"/>
          </a:xfrm>
        </p:grpSpPr>
        <p:sp>
          <p:nvSpPr>
            <p:cNvPr id="6" name="Lightning Bolt 5"/>
            <p:cNvSpPr/>
            <p:nvPr/>
          </p:nvSpPr>
          <p:spPr bwMode="auto">
            <a:xfrm rot="10985423" flipH="1">
              <a:off x="1305503" y="3358685"/>
              <a:ext cx="228600" cy="381000"/>
            </a:xfrm>
            <a:prstGeom prst="lightningBolt">
              <a:avLst/>
            </a:prstGeom>
            <a:solidFill>
              <a:srgbClr val="FFFF00"/>
            </a:solidFill>
            <a:ln>
              <a:solidFill>
                <a:schemeClr val="bg1">
                  <a:lumMod val="65000"/>
                </a:schemeClr>
              </a:solidFill>
              <a:headEnd type="none" w="med" len="med"/>
              <a:tailEnd type="none" w="med" len="med"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de-DE" sz="18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066800" y="3733800"/>
              <a:ext cx="4572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000" dirty="0" smtClean="0">
                  <a:solidFill>
                    <a:schemeClr val="tx1"/>
                  </a:solidFill>
                </a:rPr>
                <a:t>SNP</a:t>
              </a:r>
              <a:endParaRPr lang="de-DE" sz="1000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28" name="Straight Arrow Connector 27"/>
          <p:cNvCxnSpPr/>
          <p:nvPr/>
        </p:nvCxnSpPr>
        <p:spPr bwMode="auto">
          <a:xfrm flipV="1">
            <a:off x="743856" y="3313331"/>
            <a:ext cx="7772400" cy="3628"/>
          </a:xfrm>
          <a:prstGeom prst="straightConnector1">
            <a:avLst/>
          </a:prstGeom>
          <a:solidFill>
            <a:srgbClr val="00B8FF"/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0" name="Straight Arrow Connector 29"/>
          <p:cNvCxnSpPr/>
          <p:nvPr/>
        </p:nvCxnSpPr>
        <p:spPr bwMode="auto">
          <a:xfrm flipV="1">
            <a:off x="762000" y="1484530"/>
            <a:ext cx="0" cy="1828800"/>
          </a:xfrm>
          <a:prstGeom prst="straightConnector1">
            <a:avLst/>
          </a:prstGeom>
          <a:solidFill>
            <a:srgbClr val="00B8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1" name="TextBox 30"/>
          <p:cNvSpPr txBox="1"/>
          <p:nvPr/>
        </p:nvSpPr>
        <p:spPr>
          <a:xfrm rot="16200000">
            <a:off x="161212" y="2121605"/>
            <a:ext cx="838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 smtClean="0">
                <a:solidFill>
                  <a:schemeClr val="tx1"/>
                </a:solidFill>
              </a:rPr>
              <a:t>coverage</a:t>
            </a:r>
            <a:endParaRPr lang="de-DE" sz="1000" dirty="0">
              <a:solidFill>
                <a:schemeClr val="tx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402285" y="3404045"/>
            <a:ext cx="1219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 smtClean="0">
                <a:solidFill>
                  <a:schemeClr val="tx1"/>
                </a:solidFill>
              </a:rPr>
              <a:t>genome position</a:t>
            </a:r>
            <a:endParaRPr lang="de-DE" sz="1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65665" y="620688"/>
            <a:ext cx="4968552" cy="476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feld 4"/>
          <p:cNvSpPr txBox="1"/>
          <p:nvPr/>
        </p:nvSpPr>
        <p:spPr>
          <a:xfrm>
            <a:off x="3192858" y="128245"/>
            <a:ext cx="2913555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b="1" dirty="0" smtClean="0">
                <a:solidFill>
                  <a:schemeClr val="tx1"/>
                </a:solidFill>
                <a:latin typeface="Calibri" pitchFamily="34" charset="0"/>
              </a:rPr>
              <a:t>Subtle splice events</a:t>
            </a:r>
            <a:endParaRPr lang="en-US" sz="2600" b="1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6502169" y="5373216"/>
            <a:ext cx="93006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solidFill>
                  <a:schemeClr val="tx1"/>
                </a:solidFill>
              </a:rPr>
              <a:t>Hiller </a:t>
            </a:r>
            <a:r>
              <a:rPr lang="en-US" sz="800" i="1" dirty="0" smtClean="0">
                <a:solidFill>
                  <a:schemeClr val="tx1"/>
                </a:solidFill>
              </a:rPr>
              <a:t>et al.</a:t>
            </a:r>
            <a:r>
              <a:rPr lang="en-US" sz="800" dirty="0" smtClean="0">
                <a:solidFill>
                  <a:schemeClr val="tx1"/>
                </a:solidFill>
              </a:rPr>
              <a:t> 2006</a:t>
            </a:r>
            <a:endParaRPr lang="en-US" sz="800" dirty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29833" y="5589240"/>
            <a:ext cx="70711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tx1"/>
                </a:solidFill>
              </a:rPr>
              <a:t>Permutations of the topic: include GYN(N)</a:t>
            </a:r>
            <a:r>
              <a:rPr lang="de-DE" baseline="-25000" dirty="0" smtClean="0">
                <a:solidFill>
                  <a:schemeClr val="tx1"/>
                </a:solidFill>
              </a:rPr>
              <a:t>n</a:t>
            </a:r>
            <a:r>
              <a:rPr lang="de-DE" baseline="30000" dirty="0" smtClean="0">
                <a:solidFill>
                  <a:schemeClr val="tx1"/>
                </a:solidFill>
              </a:rPr>
              <a:t> </a:t>
            </a:r>
            <a:r>
              <a:rPr lang="de-DE" dirty="0" smtClean="0">
                <a:solidFill>
                  <a:schemeClr val="tx1"/>
                </a:solidFill>
              </a:rPr>
              <a:t>GYN and NAG(N)</a:t>
            </a:r>
            <a:r>
              <a:rPr lang="de-DE" baseline="-25000" dirty="0" smtClean="0">
                <a:solidFill>
                  <a:schemeClr val="tx1"/>
                </a:solidFill>
              </a:rPr>
              <a:t> n</a:t>
            </a:r>
            <a:r>
              <a:rPr lang="de-DE" dirty="0" smtClean="0">
                <a:solidFill>
                  <a:schemeClr val="tx1"/>
                </a:solidFill>
              </a:rPr>
              <a:t>NAG</a:t>
            </a:r>
          </a:p>
          <a:p>
            <a:r>
              <a:rPr lang="de-DE" dirty="0" smtClean="0">
                <a:solidFill>
                  <a:schemeClr val="tx1"/>
                </a:solidFill>
              </a:rPr>
              <a:t> with n in our analysis &lt;14</a:t>
            </a:r>
            <a:endParaRPr lang="de-DE" baseline="30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65"/>
          <p:cNvGrpSpPr/>
          <p:nvPr/>
        </p:nvGrpSpPr>
        <p:grpSpPr>
          <a:xfrm>
            <a:off x="5148064" y="2716669"/>
            <a:ext cx="3960440" cy="2664296"/>
            <a:chOff x="5004048" y="2564904"/>
            <a:chExt cx="3960440" cy="2664296"/>
          </a:xfrm>
        </p:grpSpPr>
        <p:sp>
          <p:nvSpPr>
            <p:cNvPr id="51" name="Rechteck 50"/>
            <p:cNvSpPr/>
            <p:nvPr/>
          </p:nvSpPr>
          <p:spPr>
            <a:xfrm>
              <a:off x="5004048" y="2564904"/>
              <a:ext cx="3960440" cy="2664296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Textfeld 49"/>
            <p:cNvSpPr txBox="1"/>
            <p:nvPr/>
          </p:nvSpPr>
          <p:spPr>
            <a:xfrm>
              <a:off x="5013702" y="2564904"/>
              <a:ext cx="3941132" cy="369332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latin typeface="Calibri" pitchFamily="34" charset="0"/>
                </a:rPr>
                <a:t>read Q-filter</a:t>
              </a:r>
              <a:endParaRPr lang="en-US" dirty="0">
                <a:latin typeface="Calibri" pitchFamily="34" charset="0"/>
              </a:endParaRPr>
            </a:p>
          </p:txBody>
        </p:sp>
      </p:grpSp>
      <p:sp>
        <p:nvSpPr>
          <p:cNvPr id="4" name="Textfeld 3"/>
          <p:cNvSpPr txBox="1"/>
          <p:nvPr/>
        </p:nvSpPr>
        <p:spPr>
          <a:xfrm>
            <a:off x="788839" y="116632"/>
            <a:ext cx="3456384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alibri" pitchFamily="34" charset="0"/>
              </a:rPr>
              <a:t>VCF (1000 Genome SNVs)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876347" y="836712"/>
            <a:ext cx="3291384" cy="9233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alibri" pitchFamily="34" charset="0"/>
              </a:rPr>
              <a:t>detection of SNVs in proximity of</a:t>
            </a:r>
          </a:p>
          <a:p>
            <a:pPr algn="ctr"/>
            <a:r>
              <a:rPr lang="en-US" dirty="0" err="1" smtClean="0">
                <a:latin typeface="Calibri" pitchFamily="34" charset="0"/>
              </a:rPr>
              <a:t>exon</a:t>
            </a:r>
            <a:r>
              <a:rPr lang="en-US" dirty="0" smtClean="0">
                <a:latin typeface="Calibri" pitchFamily="34" charset="0"/>
              </a:rPr>
              <a:t> ends (i.e. 30 </a:t>
            </a:r>
            <a:r>
              <a:rPr lang="en-US" dirty="0" err="1" smtClean="0">
                <a:latin typeface="Calibri" pitchFamily="34" charset="0"/>
              </a:rPr>
              <a:t>bp</a:t>
            </a:r>
            <a:r>
              <a:rPr lang="en-US" dirty="0" smtClean="0">
                <a:latin typeface="Calibri" pitchFamily="34" charset="0"/>
              </a:rPr>
              <a:t>)</a:t>
            </a:r>
          </a:p>
          <a:p>
            <a:pPr algn="ctr"/>
            <a:r>
              <a:rPr lang="en-US" dirty="0" smtClean="0">
                <a:latin typeface="Calibri" pitchFamily="34" charset="0"/>
              </a:rPr>
              <a:t>(remember genotypes)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827584" y="2060848"/>
            <a:ext cx="3384376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alibri" pitchFamily="34" charset="0"/>
              </a:rPr>
              <a:t>list of target ‘splice-sites‘ 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179512" y="2780928"/>
            <a:ext cx="4665970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alibri" pitchFamily="34" charset="0"/>
              </a:rPr>
              <a:t>detection of split-reads overlapping ‘splice-sites’</a:t>
            </a:r>
          </a:p>
          <a:p>
            <a:pPr algn="ctr"/>
            <a:r>
              <a:rPr lang="en-US" dirty="0" smtClean="0">
                <a:latin typeface="Calibri" pitchFamily="34" charset="0"/>
              </a:rPr>
              <a:t>(each split-read-pattern = potential isoform)</a:t>
            </a:r>
            <a:endParaRPr lang="en-US" dirty="0">
              <a:latin typeface="Calibri" pitchFamily="34" charset="0"/>
            </a:endParaRPr>
          </a:p>
        </p:txBody>
      </p:sp>
      <p:cxnSp>
        <p:nvCxnSpPr>
          <p:cNvPr id="42" name="Gerade Verbindung mit Pfeil 41"/>
          <p:cNvCxnSpPr>
            <a:stCxn id="10" idx="2"/>
            <a:endCxn id="15" idx="0"/>
          </p:cNvCxnSpPr>
          <p:nvPr/>
        </p:nvCxnSpPr>
        <p:spPr>
          <a:xfrm flipH="1">
            <a:off x="2512497" y="2430180"/>
            <a:ext cx="7275" cy="35074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Textfeld 15"/>
          <p:cNvSpPr txBox="1"/>
          <p:nvPr/>
        </p:nvSpPr>
        <p:spPr>
          <a:xfrm>
            <a:off x="570434" y="3789040"/>
            <a:ext cx="3888432" cy="120032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alibri" pitchFamily="34" charset="0"/>
              </a:rPr>
              <a:t>generate ‘normalized’ split-read count for all three possible genotypes:</a:t>
            </a:r>
          </a:p>
          <a:p>
            <a:pPr algn="ctr"/>
            <a:endParaRPr lang="en-US" dirty="0" smtClean="0">
              <a:latin typeface="Calibri" pitchFamily="34" charset="0"/>
            </a:endParaRPr>
          </a:p>
          <a:p>
            <a:pPr algn="ctr"/>
            <a:r>
              <a:rPr lang="en-US" dirty="0" smtClean="0">
                <a:latin typeface="Calibri" pitchFamily="34" charset="0"/>
              </a:rPr>
              <a:t>ref/ref	</a:t>
            </a:r>
            <a:r>
              <a:rPr lang="en-US" dirty="0" err="1" smtClean="0">
                <a:latin typeface="Calibri" pitchFamily="34" charset="0"/>
              </a:rPr>
              <a:t>ref</a:t>
            </a:r>
            <a:r>
              <a:rPr lang="en-US" dirty="0" smtClean="0">
                <a:latin typeface="Calibri" pitchFamily="34" charset="0"/>
              </a:rPr>
              <a:t>/alt	</a:t>
            </a:r>
            <a:r>
              <a:rPr lang="en-US" dirty="0" err="1" smtClean="0">
                <a:latin typeface="Calibri" pitchFamily="34" charset="0"/>
              </a:rPr>
              <a:t>alt</a:t>
            </a:r>
            <a:r>
              <a:rPr lang="en-US" dirty="0" smtClean="0">
                <a:latin typeface="Calibri" pitchFamily="34" charset="0"/>
              </a:rPr>
              <a:t>/alt</a:t>
            </a:r>
          </a:p>
        </p:txBody>
      </p:sp>
      <p:cxnSp>
        <p:nvCxnSpPr>
          <p:cNvPr id="21" name="Gerade Verbindung mit Pfeil 20"/>
          <p:cNvCxnSpPr>
            <a:stCxn id="15" idx="2"/>
            <a:endCxn id="16" idx="0"/>
          </p:cNvCxnSpPr>
          <p:nvPr/>
        </p:nvCxnSpPr>
        <p:spPr>
          <a:xfrm>
            <a:off x="2512497" y="3427259"/>
            <a:ext cx="2153" cy="36178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aphicFrame>
        <p:nvGraphicFramePr>
          <p:cNvPr id="37" name="Tabelle 36"/>
          <p:cNvGraphicFramePr>
            <a:graphicFrameLocks noGrp="1"/>
          </p:cNvGraphicFramePr>
          <p:nvPr/>
        </p:nvGraphicFramePr>
        <p:xfrm>
          <a:off x="5292080" y="3259048"/>
          <a:ext cx="3600400" cy="2042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00"/>
                <a:gridCol w="1800200"/>
              </a:tblGrid>
              <a:tr h="236444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attribute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value</a:t>
                      </a:r>
                      <a:endParaRPr lang="en-US" sz="1400" dirty="0"/>
                    </a:p>
                  </a:txBody>
                  <a:tcPr/>
                </a:tc>
              </a:tr>
              <a:tr h="236444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QV (uniqueness)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&gt;=150</a:t>
                      </a:r>
                      <a:endParaRPr lang="en-US" sz="1400" dirty="0"/>
                    </a:p>
                  </a:txBody>
                  <a:tcPr/>
                </a:tc>
              </a:tr>
              <a:tr h="236444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edit distance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&lt;=6</a:t>
                      </a:r>
                      <a:endParaRPr lang="en-US" sz="1400" dirty="0"/>
                    </a:p>
                  </a:txBody>
                  <a:tcPr/>
                </a:tc>
              </a:tr>
              <a:tr h="236444"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FailedQC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FALSE</a:t>
                      </a:r>
                      <a:endParaRPr lang="en-US" sz="1400" dirty="0"/>
                    </a:p>
                  </a:txBody>
                  <a:tcPr/>
                </a:tc>
              </a:tr>
              <a:tr h="236444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Mapped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TRUE</a:t>
                      </a:r>
                      <a:endParaRPr lang="en-US" sz="1400" dirty="0"/>
                    </a:p>
                  </a:txBody>
                  <a:tcPr/>
                </a:tc>
              </a:tr>
              <a:tr h="401955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mate-reference ID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same</a:t>
                      </a:r>
                      <a:r>
                        <a:rPr lang="en-US" sz="1400" baseline="0" dirty="0" smtClean="0"/>
                        <a:t> as current reference ID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9" name="Textfeld 38"/>
          <p:cNvSpPr txBox="1"/>
          <p:nvPr/>
        </p:nvSpPr>
        <p:spPr>
          <a:xfrm>
            <a:off x="7740352" y="1556792"/>
            <a:ext cx="1080120" cy="3693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alibri" pitchFamily="34" charset="0"/>
              </a:rPr>
              <a:t>BAM</a:t>
            </a:r>
            <a:endParaRPr lang="en-US" dirty="0">
              <a:latin typeface="Calibri" pitchFamily="34" charset="0"/>
            </a:endParaRPr>
          </a:p>
        </p:txBody>
      </p:sp>
      <p:cxnSp>
        <p:nvCxnSpPr>
          <p:cNvPr id="70" name="Gewinkelte Verbindung 69"/>
          <p:cNvCxnSpPr>
            <a:stCxn id="39" idx="2"/>
            <a:endCxn id="50" idx="0"/>
          </p:cNvCxnSpPr>
          <p:nvPr/>
        </p:nvCxnSpPr>
        <p:spPr>
          <a:xfrm rot="5400000">
            <a:off x="7309076" y="1745332"/>
            <a:ext cx="790545" cy="115212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3" name="Textfeld 72"/>
          <p:cNvSpPr txBox="1"/>
          <p:nvPr/>
        </p:nvSpPr>
        <p:spPr>
          <a:xfrm>
            <a:off x="5167372" y="5651956"/>
            <a:ext cx="3941132" cy="3693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alibri" pitchFamily="34" charset="0"/>
              </a:rPr>
              <a:t>total number of ‘passed filter‘ reads</a:t>
            </a:r>
            <a:endParaRPr lang="en-US" dirty="0">
              <a:latin typeface="Calibri" pitchFamily="34" charset="0"/>
            </a:endParaRPr>
          </a:p>
        </p:txBody>
      </p:sp>
      <p:cxnSp>
        <p:nvCxnSpPr>
          <p:cNvPr id="75" name="Gerade Verbindung mit Pfeil 74"/>
          <p:cNvCxnSpPr>
            <a:stCxn id="51" idx="2"/>
            <a:endCxn id="73" idx="0"/>
          </p:cNvCxnSpPr>
          <p:nvPr/>
        </p:nvCxnSpPr>
        <p:spPr>
          <a:xfrm>
            <a:off x="7128284" y="5380965"/>
            <a:ext cx="9654" cy="27099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3" name="Gewinkelte Verbindung 82"/>
          <p:cNvCxnSpPr>
            <a:stCxn id="51" idx="1"/>
            <a:endCxn id="15" idx="3"/>
          </p:cNvCxnSpPr>
          <p:nvPr/>
        </p:nvCxnSpPr>
        <p:spPr>
          <a:xfrm rot="10800000">
            <a:off x="4845482" y="3104095"/>
            <a:ext cx="302582" cy="944723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5" name="Gewinkelte Verbindung 84"/>
          <p:cNvCxnSpPr>
            <a:stCxn id="73" idx="1"/>
            <a:endCxn id="16" idx="3"/>
          </p:cNvCxnSpPr>
          <p:nvPr/>
        </p:nvCxnSpPr>
        <p:spPr>
          <a:xfrm rot="10800000">
            <a:off x="4458866" y="4389206"/>
            <a:ext cx="708506" cy="1447417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8" name="Textfeld 87"/>
          <p:cNvSpPr txBox="1"/>
          <p:nvPr/>
        </p:nvSpPr>
        <p:spPr>
          <a:xfrm>
            <a:off x="572815" y="5301208"/>
            <a:ext cx="3888432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alibri" pitchFamily="34" charset="0"/>
              </a:rPr>
              <a:t>Fisher’s exact test for all isoform combinations and genotypes</a:t>
            </a:r>
          </a:p>
        </p:txBody>
      </p:sp>
      <p:cxnSp>
        <p:nvCxnSpPr>
          <p:cNvPr id="89" name="Gerade Verbindung mit Pfeil 88"/>
          <p:cNvCxnSpPr>
            <a:stCxn id="16" idx="2"/>
            <a:endCxn id="88" idx="0"/>
          </p:cNvCxnSpPr>
          <p:nvPr/>
        </p:nvCxnSpPr>
        <p:spPr>
          <a:xfrm>
            <a:off x="2514650" y="4989369"/>
            <a:ext cx="2381" cy="31183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1" name="Gerade Verbindung mit Pfeil 40"/>
          <p:cNvCxnSpPr>
            <a:stCxn id="4" idx="2"/>
            <a:endCxn id="8" idx="0"/>
          </p:cNvCxnSpPr>
          <p:nvPr/>
        </p:nvCxnSpPr>
        <p:spPr>
          <a:xfrm>
            <a:off x="2517031" y="485964"/>
            <a:ext cx="5008" cy="35074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2" name="Gerade Verbindung mit Pfeil 61"/>
          <p:cNvCxnSpPr>
            <a:stCxn id="8" idx="2"/>
            <a:endCxn id="10" idx="0"/>
          </p:cNvCxnSpPr>
          <p:nvPr/>
        </p:nvCxnSpPr>
        <p:spPr>
          <a:xfrm flipH="1">
            <a:off x="2519772" y="1760042"/>
            <a:ext cx="2267" cy="30080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2" name="Textfeld 71"/>
          <p:cNvSpPr txBox="1"/>
          <p:nvPr/>
        </p:nvSpPr>
        <p:spPr>
          <a:xfrm>
            <a:off x="570548" y="6211669"/>
            <a:ext cx="3888432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alibri" pitchFamily="34" charset="0"/>
              </a:rPr>
              <a:t>identification of ‘subtle splice’-affecting SNVs</a:t>
            </a:r>
          </a:p>
        </p:txBody>
      </p:sp>
      <p:cxnSp>
        <p:nvCxnSpPr>
          <p:cNvPr id="74" name="Gerade Verbindung mit Pfeil 73"/>
          <p:cNvCxnSpPr>
            <a:stCxn id="88" idx="2"/>
            <a:endCxn id="72" idx="0"/>
          </p:cNvCxnSpPr>
          <p:nvPr/>
        </p:nvCxnSpPr>
        <p:spPr>
          <a:xfrm flipH="1">
            <a:off x="2514764" y="5947539"/>
            <a:ext cx="2267" cy="26413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le 5"/>
          <p:cNvGraphicFramePr>
            <a:graphicFrameLocks noGrp="1"/>
          </p:cNvGraphicFramePr>
          <p:nvPr/>
        </p:nvGraphicFramePr>
        <p:xfrm>
          <a:off x="3779912" y="3742448"/>
          <a:ext cx="1728192" cy="2242429"/>
        </p:xfrm>
        <a:graphic>
          <a:graphicData uri="http://schemas.openxmlformats.org/drawingml/2006/table">
            <a:tbl>
              <a:tblPr firstRow="1" bandRow="1">
                <a:tableStyleId>{EB9631B5-78F2-41C9-869B-9F39066F8104}</a:tableStyleId>
              </a:tblPr>
              <a:tblGrid>
                <a:gridCol w="754069"/>
                <a:gridCol w="974123"/>
              </a:tblGrid>
              <a:tr h="237203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 err="1" smtClean="0"/>
                        <a:t>combination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 err="1" smtClean="0"/>
                        <a:t>binary</a:t>
                      </a:r>
                      <a:r>
                        <a:rPr lang="de-DE" sz="1100" u="none" strike="noStrike" dirty="0" smtClean="0"/>
                        <a:t> </a:t>
                      </a:r>
                      <a:r>
                        <a:rPr lang="de-DE" sz="1100" u="none" strike="noStrike" dirty="0" err="1" smtClean="0"/>
                        <a:t>string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37203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0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0000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37203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1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0001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37203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2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0010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37203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3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0011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37203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4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0100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37203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5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0101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37203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6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0110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37203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7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0111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graphicFrame>
        <p:nvGraphicFramePr>
          <p:cNvPr id="13" name="Tabelle 12"/>
          <p:cNvGraphicFramePr>
            <a:graphicFrameLocks noGrp="1"/>
          </p:cNvGraphicFramePr>
          <p:nvPr/>
        </p:nvGraphicFramePr>
        <p:xfrm>
          <a:off x="6876256" y="2708920"/>
          <a:ext cx="2088232" cy="4032451"/>
        </p:xfrm>
        <a:graphic>
          <a:graphicData uri="http://schemas.openxmlformats.org/drawingml/2006/table">
            <a:tbl>
              <a:tblPr firstRow="1" bandRow="1">
                <a:tableStyleId>{EB9631B5-78F2-41C9-869B-9F39066F8104}</a:tableStyleId>
              </a:tblPr>
              <a:tblGrid>
                <a:gridCol w="864096"/>
                <a:gridCol w="1224136"/>
              </a:tblGrid>
              <a:tr h="237203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 err="1" smtClean="0"/>
                        <a:t>combination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 err="1" smtClean="0"/>
                        <a:t>binary</a:t>
                      </a:r>
                      <a:r>
                        <a:rPr lang="de-DE" sz="1100" u="none" strike="noStrike" dirty="0" smtClean="0"/>
                        <a:t> </a:t>
                      </a:r>
                      <a:r>
                        <a:rPr lang="de-DE" sz="1100" u="none" strike="noStrike" dirty="0" err="1" smtClean="0"/>
                        <a:t>string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37203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0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0000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37203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1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0001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37203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2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0010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37203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3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0011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37203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4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0100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37203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5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0101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37203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6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0110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37203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7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0111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37203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8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1000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37203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9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1001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37203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10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1010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37203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11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1011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37203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12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1100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37203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13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1101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37203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14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1110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37203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15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1111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54" name="Textfeld 53"/>
          <p:cNvSpPr txBox="1"/>
          <p:nvPr/>
        </p:nvSpPr>
        <p:spPr>
          <a:xfrm>
            <a:off x="107504" y="631448"/>
            <a:ext cx="9036496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b="1" dirty="0" smtClean="0">
                <a:solidFill>
                  <a:schemeClr val="tx1"/>
                </a:solidFill>
              </a:rPr>
              <a:t>Comparison of every isoform with all possible combinations of the other </a:t>
            </a:r>
            <a:r>
              <a:rPr lang="en-US" sz="2600" b="1" dirty="0" err="1" smtClean="0">
                <a:solidFill>
                  <a:schemeClr val="tx1"/>
                </a:solidFill>
              </a:rPr>
              <a:t>isoforms</a:t>
            </a:r>
            <a:endParaRPr lang="en-US" sz="2600" b="1" dirty="0">
              <a:solidFill>
                <a:schemeClr val="tx1"/>
              </a:solidFill>
            </a:endParaRPr>
          </a:p>
        </p:txBody>
      </p:sp>
      <p:graphicFrame>
        <p:nvGraphicFramePr>
          <p:cNvPr id="56" name="Tabelle 55"/>
          <p:cNvGraphicFramePr>
            <a:graphicFrameLocks noGrp="1"/>
          </p:cNvGraphicFramePr>
          <p:nvPr/>
        </p:nvGraphicFramePr>
        <p:xfrm>
          <a:off x="755576" y="1844824"/>
          <a:ext cx="2016224" cy="464147"/>
        </p:xfrm>
        <a:graphic>
          <a:graphicData uri="http://schemas.openxmlformats.org/drawingml/2006/table">
            <a:tbl>
              <a:tblPr firstRow="1" bandRow="1">
                <a:tableStyleId>{EB9631B5-78F2-41C9-869B-9F39066F8104}</a:tableStyleId>
              </a:tblPr>
              <a:tblGrid>
                <a:gridCol w="2016224"/>
              </a:tblGrid>
              <a:tr h="160306"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u="none" strike="noStrike" dirty="0" err="1" smtClean="0"/>
                        <a:t>binary</a:t>
                      </a:r>
                      <a:r>
                        <a:rPr lang="de-DE" sz="1200" u="none" strike="noStrike" dirty="0" smtClean="0"/>
                        <a:t> </a:t>
                      </a:r>
                      <a:r>
                        <a:rPr lang="de-DE" sz="1200" u="none" strike="noStrike" dirty="0" err="1" smtClean="0"/>
                        <a:t>string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71742">
                <a:tc>
                  <a:txBody>
                    <a:bodyPr/>
                    <a:lstStyle/>
                    <a:p>
                      <a:pPr algn="ctr" fontAlgn="b"/>
                      <a:r>
                        <a:rPr lang="de-DE" sz="1600" u="none" strike="noStrike" dirty="0"/>
                        <a:t>0000</a:t>
                      </a:r>
                      <a:endParaRPr lang="de-DE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grpSp>
        <p:nvGrpSpPr>
          <p:cNvPr id="2" name="Gruppieren 22"/>
          <p:cNvGrpSpPr/>
          <p:nvPr/>
        </p:nvGrpSpPr>
        <p:grpSpPr>
          <a:xfrm>
            <a:off x="193823" y="2276872"/>
            <a:ext cx="3192513" cy="565031"/>
            <a:chOff x="35496" y="1174453"/>
            <a:chExt cx="3192513" cy="565031"/>
          </a:xfrm>
        </p:grpSpPr>
        <p:cxnSp>
          <p:nvCxnSpPr>
            <p:cNvPr id="58" name="Gerade Verbindung mit Pfeil 57"/>
            <p:cNvCxnSpPr/>
            <p:nvPr/>
          </p:nvCxnSpPr>
          <p:spPr>
            <a:xfrm flipV="1">
              <a:off x="453233" y="1174453"/>
              <a:ext cx="936104" cy="288032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59" name="Textfeld 58"/>
            <p:cNvSpPr txBox="1"/>
            <p:nvPr/>
          </p:nvSpPr>
          <p:spPr>
            <a:xfrm>
              <a:off x="35496" y="1390477"/>
              <a:ext cx="81624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chemeClr val="tx1"/>
                  </a:solidFill>
                </a:rPr>
                <a:t>isoform 1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cxnSp>
          <p:nvCxnSpPr>
            <p:cNvPr id="61" name="Gerade Verbindung mit Pfeil 60"/>
            <p:cNvCxnSpPr/>
            <p:nvPr/>
          </p:nvCxnSpPr>
          <p:spPr>
            <a:xfrm flipV="1">
              <a:off x="1317329" y="1174453"/>
              <a:ext cx="231522" cy="288032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4" name="Gerade Verbindung mit Pfeil 63"/>
            <p:cNvCxnSpPr/>
            <p:nvPr/>
          </p:nvCxnSpPr>
          <p:spPr>
            <a:xfrm flipH="1" flipV="1">
              <a:off x="1821385" y="1174453"/>
              <a:ext cx="936104" cy="288032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9" name="Gerade Verbindung mit Pfeil 68"/>
            <p:cNvCxnSpPr/>
            <p:nvPr/>
          </p:nvCxnSpPr>
          <p:spPr>
            <a:xfrm flipH="1" flipV="1">
              <a:off x="1677369" y="1174453"/>
              <a:ext cx="200526" cy="288032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72" name="Textfeld 71"/>
            <p:cNvSpPr txBox="1"/>
            <p:nvPr/>
          </p:nvSpPr>
          <p:spPr>
            <a:xfrm>
              <a:off x="2411760" y="1390477"/>
              <a:ext cx="81624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chemeClr val="tx1"/>
                  </a:solidFill>
                </a:rPr>
                <a:t>isoform 4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73" name="Textfeld 72"/>
            <p:cNvSpPr txBox="1"/>
            <p:nvPr/>
          </p:nvSpPr>
          <p:spPr>
            <a:xfrm>
              <a:off x="813273" y="1462485"/>
              <a:ext cx="81624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chemeClr val="tx1"/>
                  </a:solidFill>
                </a:rPr>
                <a:t>isoform 2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75" name="Textfeld 74"/>
            <p:cNvSpPr txBox="1"/>
            <p:nvPr/>
          </p:nvSpPr>
          <p:spPr>
            <a:xfrm>
              <a:off x="1533353" y="1462485"/>
              <a:ext cx="81624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chemeClr val="tx1"/>
                  </a:solidFill>
                </a:rPr>
                <a:t>isoform 3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sp>
        <p:nvSpPr>
          <p:cNvPr id="79" name="Textfeld 78"/>
          <p:cNvSpPr txBox="1"/>
          <p:nvPr/>
        </p:nvSpPr>
        <p:spPr>
          <a:xfrm>
            <a:off x="3635896" y="3166387"/>
            <a:ext cx="30963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tx1"/>
                </a:solidFill>
              </a:rPr>
              <a:t>group 1</a:t>
            </a:r>
          </a:p>
          <a:p>
            <a:r>
              <a:rPr lang="en-US" sz="1400" dirty="0" smtClean="0">
                <a:solidFill>
                  <a:schemeClr val="tx1"/>
                </a:solidFill>
              </a:rPr>
              <a:t>2</a:t>
            </a:r>
            <a:r>
              <a:rPr lang="en-US" sz="1400" baseline="30000" dirty="0" smtClean="0">
                <a:solidFill>
                  <a:schemeClr val="tx1"/>
                </a:solidFill>
              </a:rPr>
              <a:t>(N-1)</a:t>
            </a:r>
            <a:r>
              <a:rPr lang="en-US" sz="1400" dirty="0" smtClean="0">
                <a:solidFill>
                  <a:schemeClr val="tx1"/>
                </a:solidFill>
              </a:rPr>
              <a:t>-1 combinations (= 8-1 = 7)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80" name="Textfeld 79"/>
          <p:cNvSpPr txBox="1"/>
          <p:nvPr/>
        </p:nvSpPr>
        <p:spPr>
          <a:xfrm>
            <a:off x="6732240" y="2185700"/>
            <a:ext cx="27363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tx1"/>
                </a:solidFill>
              </a:rPr>
              <a:t>group 2</a:t>
            </a:r>
          </a:p>
          <a:p>
            <a:r>
              <a:rPr lang="en-US" sz="1400" dirty="0" smtClean="0">
                <a:solidFill>
                  <a:schemeClr val="tx1"/>
                </a:solidFill>
              </a:rPr>
              <a:t>2</a:t>
            </a:r>
            <a:r>
              <a:rPr lang="en-US" sz="1400" baseline="30000" dirty="0" smtClean="0">
                <a:solidFill>
                  <a:schemeClr val="tx1"/>
                </a:solidFill>
              </a:rPr>
              <a:t>N</a:t>
            </a:r>
            <a:r>
              <a:rPr lang="en-US" sz="1400" dirty="0" smtClean="0">
                <a:solidFill>
                  <a:schemeClr val="tx1"/>
                </a:solidFill>
              </a:rPr>
              <a:t>-2 combinations (= 16-2 = 14)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13" name="Textfeld 112"/>
          <p:cNvSpPr txBox="1"/>
          <p:nvPr/>
        </p:nvSpPr>
        <p:spPr>
          <a:xfrm>
            <a:off x="395536" y="1484784"/>
            <a:ext cx="26789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example: N = 4 </a:t>
            </a:r>
            <a:r>
              <a:rPr lang="en-US" dirty="0" err="1" smtClean="0">
                <a:solidFill>
                  <a:schemeClr val="tx1"/>
                </a:solidFill>
              </a:rPr>
              <a:t>isoforms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7" name="Multiplizieren 36"/>
          <p:cNvSpPr/>
          <p:nvPr/>
        </p:nvSpPr>
        <p:spPr>
          <a:xfrm>
            <a:off x="5796136" y="4509123"/>
            <a:ext cx="720080" cy="576064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3" name="Gruppieren 21"/>
          <p:cNvGrpSpPr/>
          <p:nvPr/>
        </p:nvGrpSpPr>
        <p:grpSpPr>
          <a:xfrm>
            <a:off x="467544" y="2958210"/>
            <a:ext cx="8745539" cy="3783161"/>
            <a:chOff x="-2739553" y="2814194"/>
            <a:chExt cx="8745539" cy="3783161"/>
          </a:xfrm>
        </p:grpSpPr>
        <p:sp>
          <p:nvSpPr>
            <p:cNvPr id="10" name="Multiplizieren 9"/>
            <p:cNvSpPr/>
            <p:nvPr/>
          </p:nvSpPr>
          <p:spPr>
            <a:xfrm>
              <a:off x="68759" y="3861051"/>
              <a:ext cx="2736304" cy="216024"/>
            </a:xfrm>
            <a:prstGeom prst="mathMultiply">
              <a:avLst/>
            </a:prstGeom>
            <a:solidFill>
              <a:srgbClr val="FF0000">
                <a:alpha val="60000"/>
              </a:srgbClr>
            </a:solidFill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4" name="Multiplizieren 13"/>
            <p:cNvSpPr/>
            <p:nvPr/>
          </p:nvSpPr>
          <p:spPr>
            <a:xfrm>
              <a:off x="3269682" y="2814194"/>
              <a:ext cx="2736304" cy="216024"/>
            </a:xfrm>
            <a:prstGeom prst="mathMultiply">
              <a:avLst/>
            </a:prstGeom>
            <a:solidFill>
              <a:srgbClr val="FF0000">
                <a:alpha val="60000"/>
              </a:srgbClr>
            </a:solidFill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5" name="Multiplizieren 14"/>
            <p:cNvSpPr/>
            <p:nvPr/>
          </p:nvSpPr>
          <p:spPr>
            <a:xfrm>
              <a:off x="3269682" y="6381331"/>
              <a:ext cx="2736304" cy="216024"/>
            </a:xfrm>
            <a:prstGeom prst="mathMultiply">
              <a:avLst/>
            </a:prstGeom>
            <a:solidFill>
              <a:srgbClr val="FF0000">
                <a:alpha val="60000"/>
              </a:srgbClr>
            </a:solidFill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1" name="Textfeld 20"/>
            <p:cNvSpPr txBox="1"/>
            <p:nvPr/>
          </p:nvSpPr>
          <p:spPr>
            <a:xfrm>
              <a:off x="-2739553" y="3789040"/>
              <a:ext cx="2880320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chemeClr val="tx1"/>
                  </a:solidFill>
                </a:rPr>
                <a:t>ignore</a:t>
              </a:r>
            </a:p>
            <a:p>
              <a:r>
                <a:rPr lang="en-US" dirty="0" smtClean="0">
                  <a:solidFill>
                    <a:schemeClr val="tx1"/>
                  </a:solidFill>
                </a:rPr>
                <a:t>0000 (all samples in group 2)</a:t>
              </a:r>
            </a:p>
            <a:p>
              <a:r>
                <a:rPr lang="en-US" dirty="0" smtClean="0">
                  <a:solidFill>
                    <a:schemeClr val="tx1"/>
                  </a:solidFill>
                </a:rPr>
                <a:t>1111 (all samples in group 1)</a:t>
              </a:r>
              <a:endParaRPr lang="en-US" dirty="0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le 3"/>
          <p:cNvGraphicFramePr>
            <a:graphicFrameLocks noGrp="1"/>
          </p:cNvGraphicFramePr>
          <p:nvPr/>
        </p:nvGraphicFramePr>
        <p:xfrm>
          <a:off x="1043608" y="1698412"/>
          <a:ext cx="6336705" cy="4032451"/>
        </p:xfrm>
        <a:graphic>
          <a:graphicData uri="http://schemas.openxmlformats.org/drawingml/2006/table">
            <a:tbl>
              <a:tblPr firstRow="1" firstCol="1" bandRow="1">
                <a:tableStyleId>{EB9631B5-78F2-41C9-869B-9F39066F8104}</a:tableStyleId>
              </a:tblPr>
              <a:tblGrid>
                <a:gridCol w="580458"/>
                <a:gridCol w="822321"/>
                <a:gridCol w="822321"/>
                <a:gridCol w="822321"/>
                <a:gridCol w="822321"/>
                <a:gridCol w="822321"/>
                <a:gridCol w="822321"/>
                <a:gridCol w="822321"/>
              </a:tblGrid>
              <a:tr h="237203">
                <a:tc>
                  <a:txBody>
                    <a:bodyPr/>
                    <a:lstStyle/>
                    <a:p>
                      <a:pPr algn="ctr" fontAlgn="b"/>
                      <a:endParaRPr lang="de-DE" sz="11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 smtClean="0"/>
                        <a:t>0001</a:t>
                      </a:r>
                      <a:endParaRPr lang="de-DE" sz="11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 smtClean="0"/>
                        <a:t>0010</a:t>
                      </a:r>
                      <a:endParaRPr lang="de-DE" sz="11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 smtClean="0"/>
                        <a:t>0011</a:t>
                      </a:r>
                      <a:endParaRPr lang="de-DE" sz="11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 smtClean="0"/>
                        <a:t>0100</a:t>
                      </a:r>
                      <a:endParaRPr lang="de-DE" sz="11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 smtClean="0"/>
                        <a:t>0101</a:t>
                      </a:r>
                      <a:endParaRPr lang="de-DE" sz="11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1" i="0" u="none" strike="noStrike" dirty="0" smtClean="0">
                          <a:solidFill>
                            <a:schemeClr val="bg1"/>
                          </a:solidFill>
                          <a:latin typeface="Calibri"/>
                        </a:rPr>
                        <a:t>0110</a:t>
                      </a:r>
                      <a:endParaRPr lang="de-DE" sz="11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 smtClean="0"/>
                        <a:t>0111</a:t>
                      </a:r>
                      <a:endParaRPr lang="de-DE" sz="11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37203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0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0000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0000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0000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0000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0000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0000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0000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</a:tr>
              <a:tr h="237203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1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0001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0001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0001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0001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0001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0001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0001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</a:tr>
              <a:tr h="237203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2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0010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0010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0010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0010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0010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0010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0010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</a:tr>
              <a:tr h="237203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3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0011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0011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0011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0011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0011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0011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0011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</a:tr>
              <a:tr h="237203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4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0100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0100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0100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0100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0100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0100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0100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</a:tr>
              <a:tr h="237203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5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0101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0101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0101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0101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0101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0101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0101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</a:tr>
              <a:tr h="237203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6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0110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0110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0110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0110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0110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0110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0110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</a:tr>
              <a:tr h="237203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7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0111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0111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0111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0111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0111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0111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0111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</a:tr>
              <a:tr h="237203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8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1000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1000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1000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1000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1000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1000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1000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37203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9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1001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1001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1001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1001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1001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1001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1001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37203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10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1010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1010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1010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1010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1010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1010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1010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37203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11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1011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1011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1011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1011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1011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1011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1011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37203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12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1100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1100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1100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1100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1100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1100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1100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37203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13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1101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1101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1101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1101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1101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1101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1101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37203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14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1110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1110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1110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1110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1110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1110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1110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37203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15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1111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1111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1111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1111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1111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 smtClean="0">
                          <a:solidFill>
                            <a:schemeClr val="bg1"/>
                          </a:solidFill>
                        </a:rPr>
                        <a:t>1111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1111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Tabelle 5"/>
          <p:cNvGraphicFramePr>
            <a:graphicFrameLocks noGrp="1"/>
          </p:cNvGraphicFramePr>
          <p:nvPr/>
        </p:nvGraphicFramePr>
        <p:xfrm>
          <a:off x="1043608" y="1698412"/>
          <a:ext cx="6336705" cy="4032451"/>
        </p:xfrm>
        <a:graphic>
          <a:graphicData uri="http://schemas.openxmlformats.org/drawingml/2006/table">
            <a:tbl>
              <a:tblPr firstRow="1" firstCol="1" bandRow="1">
                <a:tableStyleId>{EB9631B5-78F2-41C9-869B-9F39066F8104}</a:tableStyleId>
              </a:tblPr>
              <a:tblGrid>
                <a:gridCol w="580458"/>
                <a:gridCol w="822321"/>
                <a:gridCol w="822321"/>
                <a:gridCol w="822321"/>
                <a:gridCol w="822321"/>
                <a:gridCol w="822321"/>
                <a:gridCol w="822321"/>
                <a:gridCol w="822321"/>
              </a:tblGrid>
              <a:tr h="237203">
                <a:tc>
                  <a:txBody>
                    <a:bodyPr/>
                    <a:lstStyle/>
                    <a:p>
                      <a:pPr algn="ctr" fontAlgn="b"/>
                      <a:endParaRPr lang="de-DE" sz="11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 smtClean="0"/>
                        <a:t>0001</a:t>
                      </a:r>
                      <a:endParaRPr lang="de-DE" sz="11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 smtClean="0"/>
                        <a:t>0010</a:t>
                      </a:r>
                      <a:endParaRPr lang="de-DE" sz="11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 smtClean="0"/>
                        <a:t>0011</a:t>
                      </a:r>
                      <a:endParaRPr lang="de-DE" sz="11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 smtClean="0"/>
                        <a:t>0100</a:t>
                      </a:r>
                      <a:endParaRPr lang="de-DE" sz="11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 smtClean="0"/>
                        <a:t>0101</a:t>
                      </a:r>
                      <a:endParaRPr lang="de-DE" sz="11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1" i="0" u="none" strike="noStrike" dirty="0" smtClean="0">
                          <a:solidFill>
                            <a:schemeClr val="bg1"/>
                          </a:solidFill>
                          <a:latin typeface="Calibri"/>
                        </a:rPr>
                        <a:t>0110</a:t>
                      </a:r>
                      <a:endParaRPr lang="de-DE" sz="11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 smtClean="0"/>
                        <a:t>0111</a:t>
                      </a:r>
                      <a:endParaRPr lang="de-DE" sz="11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37203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0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0000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0000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0000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0000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0000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0000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0000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</a:tr>
              <a:tr h="237203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1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0001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0001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0001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0001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0001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0001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0001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</a:tr>
              <a:tr h="237203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2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0010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0010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0010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0010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0010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0010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0010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</a:tr>
              <a:tr h="237203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3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0011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0011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0011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0011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0011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0011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0011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</a:tr>
              <a:tr h="237203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4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0100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0100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0100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0100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0100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0100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0100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</a:tr>
              <a:tr h="237203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5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0101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0101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0101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0101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0101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0101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0101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</a:tr>
              <a:tr h="237203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6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0110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0110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0110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0110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0110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0110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0110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</a:tr>
              <a:tr h="237203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7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0111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0111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0111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0111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0111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0111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0111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</a:tr>
              <a:tr h="237203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8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1000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1000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1000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1000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1000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1000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1000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C00000"/>
                    </a:solidFill>
                  </a:tcPr>
                </a:tc>
              </a:tr>
              <a:tr h="237203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9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1001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1001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1001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1001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1001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1001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1001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</a:tr>
              <a:tr h="237203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10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1010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1010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1010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1010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1010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1010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1010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</a:tr>
              <a:tr h="237203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11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1011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1011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1011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1011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1011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1011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1011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</a:tr>
              <a:tr h="237203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12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1100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1100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1100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1100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1100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1100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1100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</a:tr>
              <a:tr h="237203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13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1101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1101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1101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1101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1101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1101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1101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</a:tr>
              <a:tr h="237203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/>
                        <a:t>14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1110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1110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1110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1110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1110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1110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1110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</a:tr>
              <a:tr h="237203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/>
                        <a:t>15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1111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1111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1111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1111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1111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u="none" strike="noStrike" dirty="0" smtClean="0">
                          <a:solidFill>
                            <a:schemeClr val="bg1"/>
                          </a:solidFill>
                        </a:rPr>
                        <a:t>1111</a:t>
                      </a:r>
                      <a:endParaRPr lang="de-DE" sz="1100" b="0" i="0" u="none" strike="noStrike" dirty="0" smtClean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solidFill>
                            <a:schemeClr val="bg1"/>
                          </a:solidFill>
                        </a:rPr>
                        <a:t>1111</a:t>
                      </a:r>
                      <a:endParaRPr lang="de-DE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</a:tr>
            </a:tbl>
          </a:graphicData>
        </a:graphic>
      </p:graphicFrame>
      <p:sp>
        <p:nvSpPr>
          <p:cNvPr id="7" name="Textfeld 6"/>
          <p:cNvSpPr txBox="1"/>
          <p:nvPr/>
        </p:nvSpPr>
        <p:spPr>
          <a:xfrm>
            <a:off x="1115616" y="5802868"/>
            <a:ext cx="4032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= 25 </a:t>
            </a:r>
            <a:r>
              <a:rPr lang="en-US" b="1" dirty="0" smtClean="0">
                <a:solidFill>
                  <a:schemeClr val="tx1"/>
                </a:solidFill>
              </a:rPr>
              <a:t>unique</a:t>
            </a:r>
            <a:r>
              <a:rPr lang="en-US" dirty="0" smtClean="0">
                <a:solidFill>
                  <a:schemeClr val="tx1"/>
                </a:solidFill>
              </a:rPr>
              <a:t> combinations for 4 </a:t>
            </a:r>
            <a:r>
              <a:rPr lang="en-US" dirty="0" err="1" smtClean="0">
                <a:solidFill>
                  <a:schemeClr val="tx1"/>
                </a:solidFill>
              </a:rPr>
              <a:t>isoforms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1115616" y="690300"/>
            <a:ext cx="662473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 smtClean="0">
                <a:solidFill>
                  <a:schemeClr val="tx1"/>
                </a:solidFill>
              </a:rPr>
              <a:t>possible combinations for N=4 </a:t>
            </a:r>
            <a:r>
              <a:rPr lang="en-US" sz="2600" b="1" dirty="0" err="1" smtClean="0">
                <a:solidFill>
                  <a:schemeClr val="tx1"/>
                </a:solidFill>
              </a:rPr>
              <a:t>isoforms</a:t>
            </a:r>
            <a:endParaRPr lang="en-US" sz="2600" b="1" dirty="0">
              <a:solidFill>
                <a:schemeClr val="tx1"/>
              </a:solidFill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5903640" y="5730860"/>
            <a:ext cx="31328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tx1"/>
                </a:solidFill>
              </a:rPr>
              <a:t>black shaded </a:t>
            </a:r>
            <a:r>
              <a:rPr lang="en-US" sz="1400" dirty="0" smtClean="0">
                <a:solidFill>
                  <a:schemeClr val="tx1"/>
                </a:solidFill>
              </a:rPr>
              <a:t>= duplicated combination</a:t>
            </a:r>
            <a:endParaRPr lang="en-US" sz="1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889</Words>
  <Application>Microsoft Office PowerPoint</Application>
  <PresentationFormat>On-screen Show (4:3)</PresentationFormat>
  <Paragraphs>508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Office Theme</vt:lpstr>
      <vt:lpstr>1_Office Theme</vt:lpstr>
      <vt:lpstr>Slide 1</vt:lpstr>
      <vt:lpstr>nTARs - workflow (novel transcriptional active region) </vt:lpstr>
      <vt:lpstr>nTARs – raw output</vt:lpstr>
      <vt:lpstr>nTars – example (NA06984.1.M_111124_4.bam)</vt:lpstr>
      <vt:lpstr>nTar – outlook</vt:lpstr>
      <vt:lpstr>Slide 6</vt:lpstr>
      <vt:lpstr>Slide 7</vt:lpstr>
      <vt:lpstr>Slide 8</vt:lpstr>
      <vt:lpstr>Slide 9</vt:lpstr>
      <vt:lpstr>Slide 10</vt:lpstr>
      <vt:lpstr>Slide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Rob</dc:creator>
  <cp:lastModifiedBy>Gabrielle Bertier</cp:lastModifiedBy>
  <cp:revision>153</cp:revision>
  <cp:lastPrinted>1601-01-01T00:00:00Z</cp:lastPrinted>
  <dcterms:created xsi:type="dcterms:W3CDTF">2010-08-16T16:12:45Z</dcterms:created>
  <dcterms:modified xsi:type="dcterms:W3CDTF">2012-07-17T14:06:51Z</dcterms:modified>
</cp:coreProperties>
</file>